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82" r:id="rId4"/>
    <p:sldId id="298" r:id="rId5"/>
    <p:sldId id="277" r:id="rId6"/>
    <p:sldId id="283" r:id="rId7"/>
    <p:sldId id="300" r:id="rId8"/>
    <p:sldId id="294" r:id="rId9"/>
    <p:sldId id="284" r:id="rId10"/>
    <p:sldId id="312" r:id="rId11"/>
    <p:sldId id="295" r:id="rId12"/>
    <p:sldId id="296" r:id="rId13"/>
    <p:sldId id="285" r:id="rId14"/>
    <p:sldId id="286" r:id="rId15"/>
    <p:sldId id="297" r:id="rId16"/>
    <p:sldId id="278" r:id="rId17"/>
    <p:sldId id="287" r:id="rId18"/>
    <p:sldId id="301" r:id="rId19"/>
    <p:sldId id="302" r:id="rId20"/>
    <p:sldId id="303" r:id="rId21"/>
    <p:sldId id="304" r:id="rId22"/>
    <p:sldId id="305" r:id="rId23"/>
    <p:sldId id="288" r:id="rId24"/>
    <p:sldId id="279" r:id="rId25"/>
    <p:sldId id="289" r:id="rId26"/>
    <p:sldId id="290" r:id="rId27"/>
    <p:sldId id="280" r:id="rId28"/>
    <p:sldId id="292" r:id="rId29"/>
    <p:sldId id="293" r:id="rId30"/>
    <p:sldId id="309" r:id="rId31"/>
    <p:sldId id="310" r:id="rId32"/>
    <p:sldId id="311" r:id="rId33"/>
    <p:sldId id="281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6" autoAdjust="0"/>
    <p:restoredTop sz="79172" autoAdjust="0"/>
  </p:normalViewPr>
  <p:slideViewPr>
    <p:cSldViewPr snapToGrid="0">
      <p:cViewPr varScale="1">
        <p:scale>
          <a:sx n="68" d="100"/>
          <a:sy n="68" d="100"/>
        </p:scale>
        <p:origin x="56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21A2AE-E268-4875-B9A5-30F6EC10F92E}" type="doc">
      <dgm:prSet loTypeId="urn:microsoft.com/office/officeart/2005/8/layout/cycle8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6F696441-EE8F-43E6-B479-9F3873A9DAB2}">
      <dgm:prSet phldrT="[Text]"/>
      <dgm:spPr/>
      <dgm:t>
        <a:bodyPr/>
        <a:lstStyle/>
        <a:p>
          <a:r>
            <a:rPr lang="fr-FR" b="0" dirty="0">
              <a:ln/>
            </a:rPr>
            <a:t>Efficacité</a:t>
          </a:r>
        </a:p>
      </dgm:t>
    </dgm:pt>
    <dgm:pt modelId="{10C42EC7-4FE8-4CE9-A9B0-A54EA92B2599}" type="parTrans" cxnId="{9A500C00-E17C-4F00-9B0D-D687A9CC44F0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ACF2B626-5854-4738-A61E-67621B379222}" type="sibTrans" cxnId="{9A500C00-E17C-4F00-9B0D-D687A9CC44F0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B0DBEC65-984A-4814-8EC4-96CAAEE4A21A}">
      <dgm:prSet phldrT="[Text]"/>
      <dgm:spPr/>
      <dgm:t>
        <a:bodyPr/>
        <a:lstStyle/>
        <a:p>
          <a:r>
            <a:rPr lang="fr-FR" b="0">
              <a:ln/>
            </a:rPr>
            <a:t>scalabilité</a:t>
          </a:r>
          <a:endParaRPr lang="fr-FR" b="0" dirty="0">
            <a:ln/>
          </a:endParaRPr>
        </a:p>
      </dgm:t>
    </dgm:pt>
    <dgm:pt modelId="{E128D142-8607-4423-84F7-90BFE14B44D1}" type="parTrans" cxnId="{373F8E77-A96A-4C8E-9B38-2B86315013CA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23F7C398-2AA4-480E-9091-31E85FE69C1B}" type="sibTrans" cxnId="{373F8E77-A96A-4C8E-9B38-2B86315013CA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C52DDBAA-B8B0-4969-ABCA-A38B3FE78292}">
      <dgm:prSet phldrT="[Text]"/>
      <dgm:spPr/>
      <dgm:t>
        <a:bodyPr/>
        <a:lstStyle/>
        <a:p>
          <a:r>
            <a:rPr lang="fr-FR" b="0">
              <a:ln/>
            </a:rPr>
            <a:t>Sécurité</a:t>
          </a:r>
          <a:endParaRPr lang="fr-FR" b="0" dirty="0">
            <a:ln/>
          </a:endParaRPr>
        </a:p>
      </dgm:t>
    </dgm:pt>
    <dgm:pt modelId="{E645E9E6-392B-482E-8E46-2168E3E7D581}" type="parTrans" cxnId="{89233A8E-725C-4A63-B90E-1BA5D21C8E9D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F1F079F8-B7A5-4924-BAFF-3E74022CF08A}" type="sibTrans" cxnId="{89233A8E-725C-4A63-B90E-1BA5D21C8E9D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572695B5-EEC9-4F58-A173-69338C0E12E6}">
      <dgm:prSet phldrT="[Text]"/>
      <dgm:spPr/>
      <dgm:t>
        <a:bodyPr/>
        <a:lstStyle/>
        <a:p>
          <a:r>
            <a:rPr lang="fr-FR" b="0">
              <a:ln/>
            </a:rPr>
            <a:t>Fiabilité</a:t>
          </a:r>
          <a:endParaRPr lang="fr-FR" b="0" dirty="0">
            <a:ln/>
          </a:endParaRPr>
        </a:p>
      </dgm:t>
    </dgm:pt>
    <dgm:pt modelId="{4D06C871-0B76-4725-9AF8-667971DFC2D7}" type="parTrans" cxnId="{75D7CBF5-B1EA-4593-9B5B-40553BC0ECB3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D0F66970-C9F7-47E5-813E-79255A300C58}" type="sibTrans" cxnId="{75D7CBF5-B1EA-4593-9B5B-40553BC0ECB3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01B8910C-ADC8-4E81-8AC8-EF343532E7B9}">
      <dgm:prSet phldrT="[Text]"/>
      <dgm:spPr/>
      <dgm:t>
        <a:bodyPr/>
        <a:lstStyle/>
        <a:p>
          <a:r>
            <a:rPr lang="fr-FR" b="0">
              <a:ln/>
            </a:rPr>
            <a:t>Portabilité</a:t>
          </a:r>
          <a:endParaRPr lang="fr-FR" b="0" dirty="0">
            <a:ln/>
          </a:endParaRPr>
        </a:p>
      </dgm:t>
    </dgm:pt>
    <dgm:pt modelId="{B34E97F5-DC63-479E-A4E8-AE6B0A00383C}" type="parTrans" cxnId="{1C03CFA8-49BB-4AEC-965A-983C4B5A77F3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826CB3BD-2D59-483E-8B70-654C0ACC73D0}" type="sibTrans" cxnId="{1C03CFA8-49BB-4AEC-965A-983C4B5A77F3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8F5F8BBE-3029-487C-98AD-09E94EA68F1D}">
      <dgm:prSet phldrT="[Text]"/>
      <dgm:spPr/>
      <dgm:t>
        <a:bodyPr/>
        <a:lstStyle/>
        <a:p>
          <a:r>
            <a:rPr lang="fr-FR" b="0">
              <a:ln/>
            </a:rPr>
            <a:t>Evolutivité</a:t>
          </a:r>
          <a:endParaRPr lang="fr-FR" b="0" dirty="0">
            <a:ln/>
          </a:endParaRPr>
        </a:p>
      </dgm:t>
    </dgm:pt>
    <dgm:pt modelId="{B27CA060-3BB3-40ED-A563-45C07E7B786D}" type="parTrans" cxnId="{06D8B4C4-C3D1-45C0-B8EF-E8BA1ABC50D7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49042B18-BB0A-4437-8900-51C84CBFA5EB}" type="sibTrans" cxnId="{06D8B4C4-C3D1-45C0-B8EF-E8BA1ABC50D7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AC115217-A882-4CC6-AFF8-7EE3C1A3B8C0}">
      <dgm:prSet phldrT="[Text]"/>
      <dgm:spPr/>
      <dgm:t>
        <a:bodyPr/>
        <a:lstStyle/>
        <a:p>
          <a:r>
            <a:rPr lang="fr-FR" b="0">
              <a:ln/>
            </a:rPr>
            <a:t>Maintenabilité</a:t>
          </a:r>
          <a:endParaRPr lang="fr-FR" b="0" dirty="0">
            <a:ln/>
          </a:endParaRPr>
        </a:p>
      </dgm:t>
    </dgm:pt>
    <dgm:pt modelId="{C35AA5A8-3897-46BD-8BD7-7B6AC3205383}" type="parTrans" cxnId="{B468D042-675F-4031-A85B-B1C3397DB39A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3D7E8F03-A342-4582-A4EC-64113C2766AA}" type="sibTrans" cxnId="{B468D042-675F-4031-A85B-B1C3397DB39A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01383447-6D72-4A19-AEF1-DED3B59BF1D4}" type="pres">
      <dgm:prSet presAssocID="{2021A2AE-E268-4875-B9A5-30F6EC10F92E}" presName="compositeShape" presStyleCnt="0">
        <dgm:presLayoutVars>
          <dgm:chMax val="7"/>
          <dgm:dir/>
          <dgm:resizeHandles val="exact"/>
        </dgm:presLayoutVars>
      </dgm:prSet>
      <dgm:spPr/>
    </dgm:pt>
    <dgm:pt modelId="{689B44CA-BD54-46B5-B9B6-463869243A59}" type="pres">
      <dgm:prSet presAssocID="{2021A2AE-E268-4875-B9A5-30F6EC10F92E}" presName="wedge1" presStyleLbl="node1" presStyleIdx="0" presStyleCnt="7"/>
      <dgm:spPr/>
    </dgm:pt>
    <dgm:pt modelId="{BDE0D0D4-E073-43C5-9E5F-5DE3BCDC3631}" type="pres">
      <dgm:prSet presAssocID="{2021A2AE-E268-4875-B9A5-30F6EC10F92E}" presName="dummy1a" presStyleCnt="0"/>
      <dgm:spPr/>
    </dgm:pt>
    <dgm:pt modelId="{A63C0863-C040-498B-816B-D94FA36F2D29}" type="pres">
      <dgm:prSet presAssocID="{2021A2AE-E268-4875-B9A5-30F6EC10F92E}" presName="dummy1b" presStyleCnt="0"/>
      <dgm:spPr/>
    </dgm:pt>
    <dgm:pt modelId="{29B4D86E-D9B8-4B70-A4DB-D9E85A407155}" type="pres">
      <dgm:prSet presAssocID="{2021A2AE-E268-4875-B9A5-30F6EC10F92E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A45AC5DA-59BB-4F7A-8F9E-768B0FFFA45E}" type="pres">
      <dgm:prSet presAssocID="{2021A2AE-E268-4875-B9A5-30F6EC10F92E}" presName="wedge2" presStyleLbl="node1" presStyleIdx="1" presStyleCnt="7"/>
      <dgm:spPr/>
    </dgm:pt>
    <dgm:pt modelId="{054DAF78-858F-41BB-AFC5-49720AA2E267}" type="pres">
      <dgm:prSet presAssocID="{2021A2AE-E268-4875-B9A5-30F6EC10F92E}" presName="dummy2a" presStyleCnt="0"/>
      <dgm:spPr/>
    </dgm:pt>
    <dgm:pt modelId="{A7BEA4A3-64E6-4670-9C69-E1BF3DA0304B}" type="pres">
      <dgm:prSet presAssocID="{2021A2AE-E268-4875-B9A5-30F6EC10F92E}" presName="dummy2b" presStyleCnt="0"/>
      <dgm:spPr/>
    </dgm:pt>
    <dgm:pt modelId="{DBE875D8-E2DD-4CB3-9C3D-3B7A00016101}" type="pres">
      <dgm:prSet presAssocID="{2021A2AE-E268-4875-B9A5-30F6EC10F92E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265735E4-28B4-4BE8-8B59-17BC1DBB8C60}" type="pres">
      <dgm:prSet presAssocID="{2021A2AE-E268-4875-B9A5-30F6EC10F92E}" presName="wedge3" presStyleLbl="node1" presStyleIdx="2" presStyleCnt="7"/>
      <dgm:spPr/>
    </dgm:pt>
    <dgm:pt modelId="{38D5006E-82BF-4071-95D9-93A2932CD529}" type="pres">
      <dgm:prSet presAssocID="{2021A2AE-E268-4875-B9A5-30F6EC10F92E}" presName="dummy3a" presStyleCnt="0"/>
      <dgm:spPr/>
    </dgm:pt>
    <dgm:pt modelId="{0AE537BE-78FE-4F9E-B8A0-548CC47F65B2}" type="pres">
      <dgm:prSet presAssocID="{2021A2AE-E268-4875-B9A5-30F6EC10F92E}" presName="dummy3b" presStyleCnt="0"/>
      <dgm:spPr/>
    </dgm:pt>
    <dgm:pt modelId="{09418FE8-E27D-4AF5-9EB0-7C97320BCE25}" type="pres">
      <dgm:prSet presAssocID="{2021A2AE-E268-4875-B9A5-30F6EC10F92E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7E0D616-D0CA-4E2D-83EB-4B3AA22ABE0D}" type="pres">
      <dgm:prSet presAssocID="{2021A2AE-E268-4875-B9A5-30F6EC10F92E}" presName="wedge4" presStyleLbl="node1" presStyleIdx="3" presStyleCnt="7"/>
      <dgm:spPr/>
    </dgm:pt>
    <dgm:pt modelId="{9426948C-F480-4B1C-9D7A-353E468D04B0}" type="pres">
      <dgm:prSet presAssocID="{2021A2AE-E268-4875-B9A5-30F6EC10F92E}" presName="dummy4a" presStyleCnt="0"/>
      <dgm:spPr/>
    </dgm:pt>
    <dgm:pt modelId="{50BD5A40-B275-46C1-85FF-6AF844889250}" type="pres">
      <dgm:prSet presAssocID="{2021A2AE-E268-4875-B9A5-30F6EC10F92E}" presName="dummy4b" presStyleCnt="0"/>
      <dgm:spPr/>
    </dgm:pt>
    <dgm:pt modelId="{45158E84-F8B0-428E-887A-B44B86FBFA61}" type="pres">
      <dgm:prSet presAssocID="{2021A2AE-E268-4875-B9A5-30F6EC10F92E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9FA7ADD6-8FBB-46E2-8136-CBD9ED6AE6CD}" type="pres">
      <dgm:prSet presAssocID="{2021A2AE-E268-4875-B9A5-30F6EC10F92E}" presName="wedge5" presStyleLbl="node1" presStyleIdx="4" presStyleCnt="7"/>
      <dgm:spPr/>
    </dgm:pt>
    <dgm:pt modelId="{6362278A-83FA-4D4F-8E1D-211D4A65135A}" type="pres">
      <dgm:prSet presAssocID="{2021A2AE-E268-4875-B9A5-30F6EC10F92E}" presName="dummy5a" presStyleCnt="0"/>
      <dgm:spPr/>
    </dgm:pt>
    <dgm:pt modelId="{1087F8A4-0B78-4496-B08F-33BA3792CC36}" type="pres">
      <dgm:prSet presAssocID="{2021A2AE-E268-4875-B9A5-30F6EC10F92E}" presName="dummy5b" presStyleCnt="0"/>
      <dgm:spPr/>
    </dgm:pt>
    <dgm:pt modelId="{FF2AA285-1931-45A1-BB94-C2E79C782565}" type="pres">
      <dgm:prSet presAssocID="{2021A2AE-E268-4875-B9A5-30F6EC10F92E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6CC84AFE-3073-45F6-9548-501285F1E9F5}" type="pres">
      <dgm:prSet presAssocID="{2021A2AE-E268-4875-B9A5-30F6EC10F92E}" presName="wedge6" presStyleLbl="node1" presStyleIdx="5" presStyleCnt="7"/>
      <dgm:spPr/>
    </dgm:pt>
    <dgm:pt modelId="{C581A673-882F-4CEE-A19D-77EFC4B3797D}" type="pres">
      <dgm:prSet presAssocID="{2021A2AE-E268-4875-B9A5-30F6EC10F92E}" presName="dummy6a" presStyleCnt="0"/>
      <dgm:spPr/>
    </dgm:pt>
    <dgm:pt modelId="{E4456AF9-B376-4208-B7DA-C599873A517A}" type="pres">
      <dgm:prSet presAssocID="{2021A2AE-E268-4875-B9A5-30F6EC10F92E}" presName="dummy6b" presStyleCnt="0"/>
      <dgm:spPr/>
    </dgm:pt>
    <dgm:pt modelId="{7581DE02-6791-4694-A315-2B29DE8CC93F}" type="pres">
      <dgm:prSet presAssocID="{2021A2AE-E268-4875-B9A5-30F6EC10F92E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50D01D7D-89DD-4A74-AC70-84DBCDA8742D}" type="pres">
      <dgm:prSet presAssocID="{2021A2AE-E268-4875-B9A5-30F6EC10F92E}" presName="wedge7" presStyleLbl="node1" presStyleIdx="6" presStyleCnt="7"/>
      <dgm:spPr/>
    </dgm:pt>
    <dgm:pt modelId="{4C5E4EB8-BCDF-4800-BDEE-2D642D9C9D53}" type="pres">
      <dgm:prSet presAssocID="{2021A2AE-E268-4875-B9A5-30F6EC10F92E}" presName="dummy7a" presStyleCnt="0"/>
      <dgm:spPr/>
    </dgm:pt>
    <dgm:pt modelId="{F7174301-29B4-4FB7-8793-C9340FB87BC4}" type="pres">
      <dgm:prSet presAssocID="{2021A2AE-E268-4875-B9A5-30F6EC10F92E}" presName="dummy7b" presStyleCnt="0"/>
      <dgm:spPr/>
    </dgm:pt>
    <dgm:pt modelId="{BBB7DBB9-6F65-4D96-BC9B-7EEE0A98BB47}" type="pres">
      <dgm:prSet presAssocID="{2021A2AE-E268-4875-B9A5-30F6EC10F92E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9C54D2DC-D81E-420B-A66A-F45C26D682AC}" type="pres">
      <dgm:prSet presAssocID="{ACF2B626-5854-4738-A61E-67621B379222}" presName="arrowWedge1" presStyleLbl="fgSibTrans2D1" presStyleIdx="0" presStyleCnt="7"/>
      <dgm:spPr/>
    </dgm:pt>
    <dgm:pt modelId="{7F6A768C-F272-4D68-B7A4-215647B8223A}" type="pres">
      <dgm:prSet presAssocID="{23F7C398-2AA4-480E-9091-31E85FE69C1B}" presName="arrowWedge2" presStyleLbl="fgSibTrans2D1" presStyleIdx="1" presStyleCnt="7"/>
      <dgm:spPr/>
    </dgm:pt>
    <dgm:pt modelId="{AA6D3359-8F3A-4EA4-BC02-BB617CE6F011}" type="pres">
      <dgm:prSet presAssocID="{F1F079F8-B7A5-4924-BAFF-3E74022CF08A}" presName="arrowWedge3" presStyleLbl="fgSibTrans2D1" presStyleIdx="2" presStyleCnt="7"/>
      <dgm:spPr/>
    </dgm:pt>
    <dgm:pt modelId="{C9FF162A-6B25-4903-AB8A-D638C498AF8B}" type="pres">
      <dgm:prSet presAssocID="{826CB3BD-2D59-483E-8B70-654C0ACC73D0}" presName="arrowWedge4" presStyleLbl="fgSibTrans2D1" presStyleIdx="3" presStyleCnt="7"/>
      <dgm:spPr/>
    </dgm:pt>
    <dgm:pt modelId="{7B0497F0-D9E1-439D-8D10-D3EB24C21A39}" type="pres">
      <dgm:prSet presAssocID="{49042B18-BB0A-4437-8900-51C84CBFA5EB}" presName="arrowWedge5" presStyleLbl="fgSibTrans2D1" presStyleIdx="4" presStyleCnt="7"/>
      <dgm:spPr/>
    </dgm:pt>
    <dgm:pt modelId="{850ADAFC-C2A3-43C2-8B7B-31CA5675561A}" type="pres">
      <dgm:prSet presAssocID="{3D7E8F03-A342-4582-A4EC-64113C2766AA}" presName="arrowWedge6" presStyleLbl="fgSibTrans2D1" presStyleIdx="5" presStyleCnt="7"/>
      <dgm:spPr/>
    </dgm:pt>
    <dgm:pt modelId="{533BB3F5-6CEF-47FC-80DC-FCE198113C09}" type="pres">
      <dgm:prSet presAssocID="{D0F66970-C9F7-47E5-813E-79255A300C58}" presName="arrowWedge7" presStyleLbl="fgSibTrans2D1" presStyleIdx="6" presStyleCnt="7"/>
      <dgm:spPr/>
    </dgm:pt>
  </dgm:ptLst>
  <dgm:cxnLst>
    <dgm:cxn modelId="{9A500C00-E17C-4F00-9B0D-D687A9CC44F0}" srcId="{2021A2AE-E268-4875-B9A5-30F6EC10F92E}" destId="{6F696441-EE8F-43E6-B479-9F3873A9DAB2}" srcOrd="0" destOrd="0" parTransId="{10C42EC7-4FE8-4CE9-A9B0-A54EA92B2599}" sibTransId="{ACF2B626-5854-4738-A61E-67621B379222}"/>
    <dgm:cxn modelId="{21499100-3F5C-4617-9486-42BAAE716777}" type="presOf" srcId="{8F5F8BBE-3029-487C-98AD-09E94EA68F1D}" destId="{9FA7ADD6-8FBB-46E2-8136-CBD9ED6AE6CD}" srcOrd="0" destOrd="0" presId="urn:microsoft.com/office/officeart/2005/8/layout/cycle8"/>
    <dgm:cxn modelId="{65D3AA0D-ED68-4871-8A9D-E8287CE5E3B3}" type="presOf" srcId="{C52DDBAA-B8B0-4969-ABCA-A38B3FE78292}" destId="{265735E4-28B4-4BE8-8B59-17BC1DBB8C60}" srcOrd="0" destOrd="0" presId="urn:microsoft.com/office/officeart/2005/8/layout/cycle8"/>
    <dgm:cxn modelId="{51CFD328-6FC2-4E1E-A4B7-7C2D56E2F30B}" type="presOf" srcId="{B0DBEC65-984A-4814-8EC4-96CAAEE4A21A}" destId="{DBE875D8-E2DD-4CB3-9C3D-3B7A00016101}" srcOrd="1" destOrd="0" presId="urn:microsoft.com/office/officeart/2005/8/layout/cycle8"/>
    <dgm:cxn modelId="{3EAC022F-0FB8-46A2-B4C1-52AB340B7D42}" type="presOf" srcId="{6F696441-EE8F-43E6-B479-9F3873A9DAB2}" destId="{29B4D86E-D9B8-4B70-A4DB-D9E85A407155}" srcOrd="1" destOrd="0" presId="urn:microsoft.com/office/officeart/2005/8/layout/cycle8"/>
    <dgm:cxn modelId="{71E65439-B0C5-4132-897C-AD4C830F8311}" type="presOf" srcId="{8F5F8BBE-3029-487C-98AD-09E94EA68F1D}" destId="{FF2AA285-1931-45A1-BB94-C2E79C782565}" srcOrd="1" destOrd="0" presId="urn:microsoft.com/office/officeart/2005/8/layout/cycle8"/>
    <dgm:cxn modelId="{5F19335B-7158-4066-9211-5206C52699EA}" type="presOf" srcId="{AC115217-A882-4CC6-AFF8-7EE3C1A3B8C0}" destId="{7581DE02-6791-4694-A315-2B29DE8CC93F}" srcOrd="1" destOrd="0" presId="urn:microsoft.com/office/officeart/2005/8/layout/cycle8"/>
    <dgm:cxn modelId="{B468D042-675F-4031-A85B-B1C3397DB39A}" srcId="{2021A2AE-E268-4875-B9A5-30F6EC10F92E}" destId="{AC115217-A882-4CC6-AFF8-7EE3C1A3B8C0}" srcOrd="5" destOrd="0" parTransId="{C35AA5A8-3897-46BD-8BD7-7B6AC3205383}" sibTransId="{3D7E8F03-A342-4582-A4EC-64113C2766AA}"/>
    <dgm:cxn modelId="{F1106F43-A1C1-458E-9823-203F4860B28C}" type="presOf" srcId="{572695B5-EEC9-4F58-A173-69338C0E12E6}" destId="{BBB7DBB9-6F65-4D96-BC9B-7EEE0A98BB47}" srcOrd="1" destOrd="0" presId="urn:microsoft.com/office/officeart/2005/8/layout/cycle8"/>
    <dgm:cxn modelId="{373F8E77-A96A-4C8E-9B38-2B86315013CA}" srcId="{2021A2AE-E268-4875-B9A5-30F6EC10F92E}" destId="{B0DBEC65-984A-4814-8EC4-96CAAEE4A21A}" srcOrd="1" destOrd="0" parTransId="{E128D142-8607-4423-84F7-90BFE14B44D1}" sibTransId="{23F7C398-2AA4-480E-9091-31E85FE69C1B}"/>
    <dgm:cxn modelId="{49BE7E7A-F906-4539-82DB-5B976DD5C49B}" type="presOf" srcId="{01B8910C-ADC8-4E81-8AC8-EF343532E7B9}" destId="{B7E0D616-D0CA-4E2D-83EB-4B3AA22ABE0D}" srcOrd="0" destOrd="0" presId="urn:microsoft.com/office/officeart/2005/8/layout/cycle8"/>
    <dgm:cxn modelId="{89233A8E-725C-4A63-B90E-1BA5D21C8E9D}" srcId="{2021A2AE-E268-4875-B9A5-30F6EC10F92E}" destId="{C52DDBAA-B8B0-4969-ABCA-A38B3FE78292}" srcOrd="2" destOrd="0" parTransId="{E645E9E6-392B-482E-8E46-2168E3E7D581}" sibTransId="{F1F079F8-B7A5-4924-BAFF-3E74022CF08A}"/>
    <dgm:cxn modelId="{D8890092-67C5-4545-B9B0-9ED233457883}" type="presOf" srcId="{C52DDBAA-B8B0-4969-ABCA-A38B3FE78292}" destId="{09418FE8-E27D-4AF5-9EB0-7C97320BCE25}" srcOrd="1" destOrd="0" presId="urn:microsoft.com/office/officeart/2005/8/layout/cycle8"/>
    <dgm:cxn modelId="{9CF8E69B-8814-41D0-A91C-93FF3BED39D1}" type="presOf" srcId="{6F696441-EE8F-43E6-B479-9F3873A9DAB2}" destId="{689B44CA-BD54-46B5-B9B6-463869243A59}" srcOrd="0" destOrd="0" presId="urn:microsoft.com/office/officeart/2005/8/layout/cycle8"/>
    <dgm:cxn modelId="{1C03CFA8-49BB-4AEC-965A-983C4B5A77F3}" srcId="{2021A2AE-E268-4875-B9A5-30F6EC10F92E}" destId="{01B8910C-ADC8-4E81-8AC8-EF343532E7B9}" srcOrd="3" destOrd="0" parTransId="{B34E97F5-DC63-479E-A4E8-AE6B0A00383C}" sibTransId="{826CB3BD-2D59-483E-8B70-654C0ACC73D0}"/>
    <dgm:cxn modelId="{3B2826BB-D447-4BCA-8CE7-7EFAD9B248BC}" type="presOf" srcId="{AC115217-A882-4CC6-AFF8-7EE3C1A3B8C0}" destId="{6CC84AFE-3073-45F6-9548-501285F1E9F5}" srcOrd="0" destOrd="0" presId="urn:microsoft.com/office/officeart/2005/8/layout/cycle8"/>
    <dgm:cxn modelId="{06D8B4C4-C3D1-45C0-B8EF-E8BA1ABC50D7}" srcId="{2021A2AE-E268-4875-B9A5-30F6EC10F92E}" destId="{8F5F8BBE-3029-487C-98AD-09E94EA68F1D}" srcOrd="4" destOrd="0" parTransId="{B27CA060-3BB3-40ED-A563-45C07E7B786D}" sibTransId="{49042B18-BB0A-4437-8900-51C84CBFA5EB}"/>
    <dgm:cxn modelId="{261E4ACC-581F-4872-9A33-ACFEE32F08D8}" type="presOf" srcId="{2021A2AE-E268-4875-B9A5-30F6EC10F92E}" destId="{01383447-6D72-4A19-AEF1-DED3B59BF1D4}" srcOrd="0" destOrd="0" presId="urn:microsoft.com/office/officeart/2005/8/layout/cycle8"/>
    <dgm:cxn modelId="{7EADD4D5-FC58-43DA-B185-F818DCAA6B3C}" type="presOf" srcId="{572695B5-EEC9-4F58-A173-69338C0E12E6}" destId="{50D01D7D-89DD-4A74-AC70-84DBCDA8742D}" srcOrd="0" destOrd="0" presId="urn:microsoft.com/office/officeart/2005/8/layout/cycle8"/>
    <dgm:cxn modelId="{AD613DE5-59FF-4318-B56D-B41E718B9D00}" type="presOf" srcId="{B0DBEC65-984A-4814-8EC4-96CAAEE4A21A}" destId="{A45AC5DA-59BB-4F7A-8F9E-768B0FFFA45E}" srcOrd="0" destOrd="0" presId="urn:microsoft.com/office/officeart/2005/8/layout/cycle8"/>
    <dgm:cxn modelId="{FB217DF2-1284-4A39-87CB-CFCDB1D86753}" type="presOf" srcId="{01B8910C-ADC8-4E81-8AC8-EF343532E7B9}" destId="{45158E84-F8B0-428E-887A-B44B86FBFA61}" srcOrd="1" destOrd="0" presId="urn:microsoft.com/office/officeart/2005/8/layout/cycle8"/>
    <dgm:cxn modelId="{75D7CBF5-B1EA-4593-9B5B-40553BC0ECB3}" srcId="{2021A2AE-E268-4875-B9A5-30F6EC10F92E}" destId="{572695B5-EEC9-4F58-A173-69338C0E12E6}" srcOrd="6" destOrd="0" parTransId="{4D06C871-0B76-4725-9AF8-667971DFC2D7}" sibTransId="{D0F66970-C9F7-47E5-813E-79255A300C58}"/>
    <dgm:cxn modelId="{AAA0626F-5A28-4E47-9F73-E20C9E2475F0}" type="presParOf" srcId="{01383447-6D72-4A19-AEF1-DED3B59BF1D4}" destId="{689B44CA-BD54-46B5-B9B6-463869243A59}" srcOrd="0" destOrd="0" presId="urn:microsoft.com/office/officeart/2005/8/layout/cycle8"/>
    <dgm:cxn modelId="{F60F4564-D9E0-4743-9D4E-2BE2C25BCA86}" type="presParOf" srcId="{01383447-6D72-4A19-AEF1-DED3B59BF1D4}" destId="{BDE0D0D4-E073-43C5-9E5F-5DE3BCDC3631}" srcOrd="1" destOrd="0" presId="urn:microsoft.com/office/officeart/2005/8/layout/cycle8"/>
    <dgm:cxn modelId="{B5C06BCC-9850-42CB-944E-6221AC40C877}" type="presParOf" srcId="{01383447-6D72-4A19-AEF1-DED3B59BF1D4}" destId="{A63C0863-C040-498B-816B-D94FA36F2D29}" srcOrd="2" destOrd="0" presId="urn:microsoft.com/office/officeart/2005/8/layout/cycle8"/>
    <dgm:cxn modelId="{78D525BA-969C-452A-9DAA-C0C019D886BD}" type="presParOf" srcId="{01383447-6D72-4A19-AEF1-DED3B59BF1D4}" destId="{29B4D86E-D9B8-4B70-A4DB-D9E85A407155}" srcOrd="3" destOrd="0" presId="urn:microsoft.com/office/officeart/2005/8/layout/cycle8"/>
    <dgm:cxn modelId="{4E8CF3D5-BA2D-4D70-BCA2-B509D864ACC9}" type="presParOf" srcId="{01383447-6D72-4A19-AEF1-DED3B59BF1D4}" destId="{A45AC5DA-59BB-4F7A-8F9E-768B0FFFA45E}" srcOrd="4" destOrd="0" presId="urn:microsoft.com/office/officeart/2005/8/layout/cycle8"/>
    <dgm:cxn modelId="{D7839BDF-A12F-4A92-A52D-98F60ED99B29}" type="presParOf" srcId="{01383447-6D72-4A19-AEF1-DED3B59BF1D4}" destId="{054DAF78-858F-41BB-AFC5-49720AA2E267}" srcOrd="5" destOrd="0" presId="urn:microsoft.com/office/officeart/2005/8/layout/cycle8"/>
    <dgm:cxn modelId="{F5BDFF35-C1E1-4A75-A894-7EC9A5268D4B}" type="presParOf" srcId="{01383447-6D72-4A19-AEF1-DED3B59BF1D4}" destId="{A7BEA4A3-64E6-4670-9C69-E1BF3DA0304B}" srcOrd="6" destOrd="0" presId="urn:microsoft.com/office/officeart/2005/8/layout/cycle8"/>
    <dgm:cxn modelId="{7D8269E7-6F80-492D-91F0-F82DD5033083}" type="presParOf" srcId="{01383447-6D72-4A19-AEF1-DED3B59BF1D4}" destId="{DBE875D8-E2DD-4CB3-9C3D-3B7A00016101}" srcOrd="7" destOrd="0" presId="urn:microsoft.com/office/officeart/2005/8/layout/cycle8"/>
    <dgm:cxn modelId="{EE66715A-D4E9-4A09-8FC8-F41D0AB23F18}" type="presParOf" srcId="{01383447-6D72-4A19-AEF1-DED3B59BF1D4}" destId="{265735E4-28B4-4BE8-8B59-17BC1DBB8C60}" srcOrd="8" destOrd="0" presId="urn:microsoft.com/office/officeart/2005/8/layout/cycle8"/>
    <dgm:cxn modelId="{6366DB35-C52D-4137-9A9F-20ED7390F2FC}" type="presParOf" srcId="{01383447-6D72-4A19-AEF1-DED3B59BF1D4}" destId="{38D5006E-82BF-4071-95D9-93A2932CD529}" srcOrd="9" destOrd="0" presId="urn:microsoft.com/office/officeart/2005/8/layout/cycle8"/>
    <dgm:cxn modelId="{B0DFC7F3-0ECA-4A8E-B536-A700BE4C2A9B}" type="presParOf" srcId="{01383447-6D72-4A19-AEF1-DED3B59BF1D4}" destId="{0AE537BE-78FE-4F9E-B8A0-548CC47F65B2}" srcOrd="10" destOrd="0" presId="urn:microsoft.com/office/officeart/2005/8/layout/cycle8"/>
    <dgm:cxn modelId="{9B98B8A6-6E15-4608-8430-5BB4AA79CB00}" type="presParOf" srcId="{01383447-6D72-4A19-AEF1-DED3B59BF1D4}" destId="{09418FE8-E27D-4AF5-9EB0-7C97320BCE25}" srcOrd="11" destOrd="0" presId="urn:microsoft.com/office/officeart/2005/8/layout/cycle8"/>
    <dgm:cxn modelId="{3692A359-415D-4E0A-A773-F865A5BA06BC}" type="presParOf" srcId="{01383447-6D72-4A19-AEF1-DED3B59BF1D4}" destId="{B7E0D616-D0CA-4E2D-83EB-4B3AA22ABE0D}" srcOrd="12" destOrd="0" presId="urn:microsoft.com/office/officeart/2005/8/layout/cycle8"/>
    <dgm:cxn modelId="{44763897-B593-4613-B117-911DB04FCE04}" type="presParOf" srcId="{01383447-6D72-4A19-AEF1-DED3B59BF1D4}" destId="{9426948C-F480-4B1C-9D7A-353E468D04B0}" srcOrd="13" destOrd="0" presId="urn:microsoft.com/office/officeart/2005/8/layout/cycle8"/>
    <dgm:cxn modelId="{9B6CD015-885B-4671-85EF-2EF5B86B8979}" type="presParOf" srcId="{01383447-6D72-4A19-AEF1-DED3B59BF1D4}" destId="{50BD5A40-B275-46C1-85FF-6AF844889250}" srcOrd="14" destOrd="0" presId="urn:microsoft.com/office/officeart/2005/8/layout/cycle8"/>
    <dgm:cxn modelId="{48C10D5F-791E-42B0-80A5-FEFD72A4A767}" type="presParOf" srcId="{01383447-6D72-4A19-AEF1-DED3B59BF1D4}" destId="{45158E84-F8B0-428E-887A-B44B86FBFA61}" srcOrd="15" destOrd="0" presId="urn:microsoft.com/office/officeart/2005/8/layout/cycle8"/>
    <dgm:cxn modelId="{5905855C-773C-45C0-9F37-2A339717BF35}" type="presParOf" srcId="{01383447-6D72-4A19-AEF1-DED3B59BF1D4}" destId="{9FA7ADD6-8FBB-46E2-8136-CBD9ED6AE6CD}" srcOrd="16" destOrd="0" presId="urn:microsoft.com/office/officeart/2005/8/layout/cycle8"/>
    <dgm:cxn modelId="{CA863C8D-DEEF-46CF-9075-881761AF1EA2}" type="presParOf" srcId="{01383447-6D72-4A19-AEF1-DED3B59BF1D4}" destId="{6362278A-83FA-4D4F-8E1D-211D4A65135A}" srcOrd="17" destOrd="0" presId="urn:microsoft.com/office/officeart/2005/8/layout/cycle8"/>
    <dgm:cxn modelId="{6E597101-A8D0-454A-B401-1F7C494ADF98}" type="presParOf" srcId="{01383447-6D72-4A19-AEF1-DED3B59BF1D4}" destId="{1087F8A4-0B78-4496-B08F-33BA3792CC36}" srcOrd="18" destOrd="0" presId="urn:microsoft.com/office/officeart/2005/8/layout/cycle8"/>
    <dgm:cxn modelId="{1E1FFF22-621A-47C9-BE5B-5DD8028F8E18}" type="presParOf" srcId="{01383447-6D72-4A19-AEF1-DED3B59BF1D4}" destId="{FF2AA285-1931-45A1-BB94-C2E79C782565}" srcOrd="19" destOrd="0" presId="urn:microsoft.com/office/officeart/2005/8/layout/cycle8"/>
    <dgm:cxn modelId="{58BEE797-125D-45B6-B239-6FBF505FBA8A}" type="presParOf" srcId="{01383447-6D72-4A19-AEF1-DED3B59BF1D4}" destId="{6CC84AFE-3073-45F6-9548-501285F1E9F5}" srcOrd="20" destOrd="0" presId="urn:microsoft.com/office/officeart/2005/8/layout/cycle8"/>
    <dgm:cxn modelId="{BEEF89CF-A2D4-47DB-8830-86504E15E5FB}" type="presParOf" srcId="{01383447-6D72-4A19-AEF1-DED3B59BF1D4}" destId="{C581A673-882F-4CEE-A19D-77EFC4B3797D}" srcOrd="21" destOrd="0" presId="urn:microsoft.com/office/officeart/2005/8/layout/cycle8"/>
    <dgm:cxn modelId="{32691480-5E23-4CFE-BF9E-0B0180E7F1A0}" type="presParOf" srcId="{01383447-6D72-4A19-AEF1-DED3B59BF1D4}" destId="{E4456AF9-B376-4208-B7DA-C599873A517A}" srcOrd="22" destOrd="0" presId="urn:microsoft.com/office/officeart/2005/8/layout/cycle8"/>
    <dgm:cxn modelId="{D253F132-55B3-4803-B08A-0F912CB13833}" type="presParOf" srcId="{01383447-6D72-4A19-AEF1-DED3B59BF1D4}" destId="{7581DE02-6791-4694-A315-2B29DE8CC93F}" srcOrd="23" destOrd="0" presId="urn:microsoft.com/office/officeart/2005/8/layout/cycle8"/>
    <dgm:cxn modelId="{16C35898-A701-4135-BA9C-39EAF2E960B2}" type="presParOf" srcId="{01383447-6D72-4A19-AEF1-DED3B59BF1D4}" destId="{50D01D7D-89DD-4A74-AC70-84DBCDA8742D}" srcOrd="24" destOrd="0" presId="urn:microsoft.com/office/officeart/2005/8/layout/cycle8"/>
    <dgm:cxn modelId="{120AA826-6B4B-417E-8365-710DAA9D1885}" type="presParOf" srcId="{01383447-6D72-4A19-AEF1-DED3B59BF1D4}" destId="{4C5E4EB8-BCDF-4800-BDEE-2D642D9C9D53}" srcOrd="25" destOrd="0" presId="urn:microsoft.com/office/officeart/2005/8/layout/cycle8"/>
    <dgm:cxn modelId="{609CA788-025B-4C7B-8F8D-6274567783E1}" type="presParOf" srcId="{01383447-6D72-4A19-AEF1-DED3B59BF1D4}" destId="{F7174301-29B4-4FB7-8793-C9340FB87BC4}" srcOrd="26" destOrd="0" presId="urn:microsoft.com/office/officeart/2005/8/layout/cycle8"/>
    <dgm:cxn modelId="{E6B03C96-10C5-42B1-8E80-281FC59A7558}" type="presParOf" srcId="{01383447-6D72-4A19-AEF1-DED3B59BF1D4}" destId="{BBB7DBB9-6F65-4D96-BC9B-7EEE0A98BB47}" srcOrd="27" destOrd="0" presId="urn:microsoft.com/office/officeart/2005/8/layout/cycle8"/>
    <dgm:cxn modelId="{A83EDE95-E100-4895-B068-1AF5D071660B}" type="presParOf" srcId="{01383447-6D72-4A19-AEF1-DED3B59BF1D4}" destId="{9C54D2DC-D81E-420B-A66A-F45C26D682AC}" srcOrd="28" destOrd="0" presId="urn:microsoft.com/office/officeart/2005/8/layout/cycle8"/>
    <dgm:cxn modelId="{2B1283FE-6E25-4CD1-9EFA-5948BD5C75E2}" type="presParOf" srcId="{01383447-6D72-4A19-AEF1-DED3B59BF1D4}" destId="{7F6A768C-F272-4D68-B7A4-215647B8223A}" srcOrd="29" destOrd="0" presId="urn:microsoft.com/office/officeart/2005/8/layout/cycle8"/>
    <dgm:cxn modelId="{11980069-529B-4797-82CD-143F79D306BC}" type="presParOf" srcId="{01383447-6D72-4A19-AEF1-DED3B59BF1D4}" destId="{AA6D3359-8F3A-4EA4-BC02-BB617CE6F011}" srcOrd="30" destOrd="0" presId="urn:microsoft.com/office/officeart/2005/8/layout/cycle8"/>
    <dgm:cxn modelId="{8C9E1964-7EF2-4EB2-9924-7332EFA84ABC}" type="presParOf" srcId="{01383447-6D72-4A19-AEF1-DED3B59BF1D4}" destId="{C9FF162A-6B25-4903-AB8A-D638C498AF8B}" srcOrd="31" destOrd="0" presId="urn:microsoft.com/office/officeart/2005/8/layout/cycle8"/>
    <dgm:cxn modelId="{A5036EA3-22D2-4CAE-A3D8-E79864467CD2}" type="presParOf" srcId="{01383447-6D72-4A19-AEF1-DED3B59BF1D4}" destId="{7B0497F0-D9E1-439D-8D10-D3EB24C21A39}" srcOrd="32" destOrd="0" presId="urn:microsoft.com/office/officeart/2005/8/layout/cycle8"/>
    <dgm:cxn modelId="{5C2330EC-4234-4A49-AAAD-9ECF812FA326}" type="presParOf" srcId="{01383447-6D72-4A19-AEF1-DED3B59BF1D4}" destId="{850ADAFC-C2A3-43C2-8B7B-31CA5675561A}" srcOrd="33" destOrd="0" presId="urn:microsoft.com/office/officeart/2005/8/layout/cycle8"/>
    <dgm:cxn modelId="{3D0636FD-BF27-451E-A068-012FE83B9365}" type="presParOf" srcId="{01383447-6D72-4A19-AEF1-DED3B59BF1D4}" destId="{533BB3F5-6CEF-47FC-80DC-FCE198113C09}" srcOrd="3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9B44CA-BD54-46B5-B9B6-463869243A59}">
      <dsp:nvSpPr>
        <dsp:cNvPr id="0" name=""/>
        <dsp:cNvSpPr/>
      </dsp:nvSpPr>
      <dsp:spPr>
        <a:xfrm>
          <a:off x="6243167" y="308568"/>
          <a:ext cx="4249141" cy="4249141"/>
        </a:xfrm>
        <a:prstGeom prst="pie">
          <a:avLst>
            <a:gd name="adj1" fmla="val 16200000"/>
            <a:gd name="adj2" fmla="val 19285716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ln/>
            </a:rPr>
            <a:t>Efficacité</a:t>
          </a:r>
        </a:p>
      </dsp:txBody>
      <dsp:txXfrm>
        <a:off x="8475484" y="703131"/>
        <a:ext cx="1011700" cy="809360"/>
      </dsp:txXfrm>
    </dsp:sp>
    <dsp:sp modelId="{A45AC5DA-59BB-4F7A-8F9E-768B0FFFA45E}">
      <dsp:nvSpPr>
        <dsp:cNvPr id="0" name=""/>
        <dsp:cNvSpPr/>
      </dsp:nvSpPr>
      <dsp:spPr>
        <a:xfrm>
          <a:off x="6297798" y="376858"/>
          <a:ext cx="4249141" cy="4249141"/>
        </a:xfrm>
        <a:prstGeom prst="pie">
          <a:avLst>
            <a:gd name="adj1" fmla="val 19285716"/>
            <a:gd name="adj2" fmla="val 771428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n/>
            </a:rPr>
            <a:t>scalabilité</a:t>
          </a:r>
          <a:endParaRPr lang="fr-FR" sz="1400" b="0" kern="1200" dirty="0">
            <a:ln/>
          </a:endParaRPr>
        </a:p>
      </dsp:txBody>
      <dsp:txXfrm>
        <a:off x="9183674" y="1917172"/>
        <a:ext cx="1163455" cy="708190"/>
      </dsp:txXfrm>
    </dsp:sp>
    <dsp:sp modelId="{265735E4-28B4-4BE8-8B59-17BC1DBB8C60}">
      <dsp:nvSpPr>
        <dsp:cNvPr id="0" name=""/>
        <dsp:cNvSpPr/>
      </dsp:nvSpPr>
      <dsp:spPr>
        <a:xfrm>
          <a:off x="6278070" y="462852"/>
          <a:ext cx="4249141" cy="4249141"/>
        </a:xfrm>
        <a:prstGeom prst="pie">
          <a:avLst>
            <a:gd name="adj1" fmla="val 771428"/>
            <a:gd name="adj2" fmla="val 3857143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n/>
            </a:rPr>
            <a:t>Sécurité</a:t>
          </a:r>
          <a:endParaRPr lang="fr-FR" sz="1400" b="0" kern="1200" dirty="0">
            <a:ln/>
          </a:endParaRPr>
        </a:p>
      </dsp:txBody>
      <dsp:txXfrm>
        <a:off x="9006626" y="2979457"/>
        <a:ext cx="1011700" cy="784067"/>
      </dsp:txXfrm>
    </dsp:sp>
    <dsp:sp modelId="{B7E0D616-D0CA-4E2D-83EB-4B3AA22ABE0D}">
      <dsp:nvSpPr>
        <dsp:cNvPr id="0" name=""/>
        <dsp:cNvSpPr/>
      </dsp:nvSpPr>
      <dsp:spPr>
        <a:xfrm>
          <a:off x="6199158" y="500791"/>
          <a:ext cx="4249141" cy="4249141"/>
        </a:xfrm>
        <a:prstGeom prst="pie">
          <a:avLst>
            <a:gd name="adj1" fmla="val 3857226"/>
            <a:gd name="adj2" fmla="val 6942858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n/>
            </a:rPr>
            <a:t>Portabilité</a:t>
          </a:r>
          <a:endParaRPr lang="fr-FR" sz="1400" b="0" kern="1200" dirty="0">
            <a:ln/>
          </a:endParaRPr>
        </a:p>
      </dsp:txBody>
      <dsp:txXfrm>
        <a:off x="7830525" y="3839403"/>
        <a:ext cx="986407" cy="708190"/>
      </dsp:txXfrm>
    </dsp:sp>
    <dsp:sp modelId="{9FA7ADD6-8FBB-46E2-8136-CBD9ED6AE6CD}">
      <dsp:nvSpPr>
        <dsp:cNvPr id="0" name=""/>
        <dsp:cNvSpPr/>
      </dsp:nvSpPr>
      <dsp:spPr>
        <a:xfrm>
          <a:off x="6120245" y="462852"/>
          <a:ext cx="4249141" cy="4249141"/>
        </a:xfrm>
        <a:prstGeom prst="pie">
          <a:avLst>
            <a:gd name="adj1" fmla="val 6942858"/>
            <a:gd name="adj2" fmla="val 10028574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n/>
            </a:rPr>
            <a:t>Evolutivité</a:t>
          </a:r>
          <a:endParaRPr lang="fr-FR" sz="1400" b="0" kern="1200" dirty="0">
            <a:ln/>
          </a:endParaRPr>
        </a:p>
      </dsp:txBody>
      <dsp:txXfrm>
        <a:off x="6629130" y="2979457"/>
        <a:ext cx="1011700" cy="784067"/>
      </dsp:txXfrm>
    </dsp:sp>
    <dsp:sp modelId="{6CC84AFE-3073-45F6-9548-501285F1E9F5}">
      <dsp:nvSpPr>
        <dsp:cNvPr id="0" name=""/>
        <dsp:cNvSpPr/>
      </dsp:nvSpPr>
      <dsp:spPr>
        <a:xfrm>
          <a:off x="6100517" y="376858"/>
          <a:ext cx="4249141" cy="4249141"/>
        </a:xfrm>
        <a:prstGeom prst="pie">
          <a:avLst>
            <a:gd name="adj1" fmla="val 10028574"/>
            <a:gd name="adj2" fmla="val 13114284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n/>
            </a:rPr>
            <a:t>Maintenabilité</a:t>
          </a:r>
          <a:endParaRPr lang="fr-FR" sz="1400" b="0" kern="1200" dirty="0">
            <a:ln/>
          </a:endParaRPr>
        </a:p>
      </dsp:txBody>
      <dsp:txXfrm>
        <a:off x="6300328" y="1917172"/>
        <a:ext cx="1163455" cy="708190"/>
      </dsp:txXfrm>
    </dsp:sp>
    <dsp:sp modelId="{50D01D7D-89DD-4A74-AC70-84DBCDA8742D}">
      <dsp:nvSpPr>
        <dsp:cNvPr id="0" name=""/>
        <dsp:cNvSpPr/>
      </dsp:nvSpPr>
      <dsp:spPr>
        <a:xfrm>
          <a:off x="6155149" y="308568"/>
          <a:ext cx="4249141" cy="4249141"/>
        </a:xfrm>
        <a:prstGeom prst="pie">
          <a:avLst>
            <a:gd name="adj1" fmla="val 13114284"/>
            <a:gd name="adj2" fmla="val 1620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n/>
            </a:rPr>
            <a:t>Fiabilité</a:t>
          </a:r>
          <a:endParaRPr lang="fr-FR" sz="1400" b="0" kern="1200" dirty="0">
            <a:ln/>
          </a:endParaRPr>
        </a:p>
      </dsp:txBody>
      <dsp:txXfrm>
        <a:off x="7160273" y="703131"/>
        <a:ext cx="1011700" cy="809360"/>
      </dsp:txXfrm>
    </dsp:sp>
    <dsp:sp modelId="{9C54D2DC-D81E-420B-A66A-F45C26D682AC}">
      <dsp:nvSpPr>
        <dsp:cNvPr id="0" name=""/>
        <dsp:cNvSpPr/>
      </dsp:nvSpPr>
      <dsp:spPr>
        <a:xfrm>
          <a:off x="5979913" y="45526"/>
          <a:ext cx="4775225" cy="4775225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F6A768C-F272-4D68-B7A4-215647B8223A}">
      <dsp:nvSpPr>
        <dsp:cNvPr id="0" name=""/>
        <dsp:cNvSpPr/>
      </dsp:nvSpPr>
      <dsp:spPr>
        <a:xfrm>
          <a:off x="6034888" y="114118"/>
          <a:ext cx="4775225" cy="4775225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A6D3359-8F3A-4EA4-BC02-BB617CE6F011}">
      <dsp:nvSpPr>
        <dsp:cNvPr id="0" name=""/>
        <dsp:cNvSpPr/>
      </dsp:nvSpPr>
      <dsp:spPr>
        <a:xfrm>
          <a:off x="6015090" y="199913"/>
          <a:ext cx="4775225" cy="4775225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9FF162A-6B25-4903-AB8A-D638C498AF8B}">
      <dsp:nvSpPr>
        <dsp:cNvPr id="0" name=""/>
        <dsp:cNvSpPr/>
      </dsp:nvSpPr>
      <dsp:spPr>
        <a:xfrm>
          <a:off x="5936116" y="237638"/>
          <a:ext cx="4775225" cy="4775225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B0497F0-D9E1-439D-8D10-D3EB24C21A39}">
      <dsp:nvSpPr>
        <dsp:cNvPr id="0" name=""/>
        <dsp:cNvSpPr/>
      </dsp:nvSpPr>
      <dsp:spPr>
        <a:xfrm>
          <a:off x="5857141" y="199913"/>
          <a:ext cx="4775225" cy="4775225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50ADAFC-C2A3-43C2-8B7B-31CA5675561A}">
      <dsp:nvSpPr>
        <dsp:cNvPr id="0" name=""/>
        <dsp:cNvSpPr/>
      </dsp:nvSpPr>
      <dsp:spPr>
        <a:xfrm>
          <a:off x="5837343" y="114118"/>
          <a:ext cx="4775225" cy="4775225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33BB3F5-6CEF-47FC-80DC-FCE198113C09}">
      <dsp:nvSpPr>
        <dsp:cNvPr id="0" name=""/>
        <dsp:cNvSpPr/>
      </dsp:nvSpPr>
      <dsp:spPr>
        <a:xfrm>
          <a:off x="5892318" y="45526"/>
          <a:ext cx="4775225" cy="4775225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8407D1-8422-4A50-AE24-E1CA596329A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E86B30-3A11-4381-B198-7BCB0AECBE72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8BD2FBE-5732-4602-AE1A-39923429D06B}" type="datetime1">
              <a:rPr lang="fr-FR"/>
              <a:pPr lvl="0"/>
              <a:t>20/06/2019</a:t>
            </a:fld>
            <a:endParaRPr lang="fr-FR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C0B7E8E-3FB7-4D02-B587-0EB4BEA7EC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72105D7-74C1-4424-9DBF-C46DBD48F7EA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C979AC-AB7E-427E-843D-D0445005299C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7ABEDB-00CA-41A9-B752-C078B9E422C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66EECDE-8DC4-4B97-9804-F791877281F0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2601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8963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assurer le travaille collaboratif, on a utilise 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5627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a dresse le planning de notre solution sur deux versions:</a:t>
            </a:r>
            <a:br>
              <a:rPr lang="fr-FR" dirty="0"/>
            </a:br>
            <a:r>
              <a:rPr lang="fr-FR" dirty="0"/>
              <a:t>La première version est la version MVP </a:t>
            </a:r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minimum viable </a:t>
            </a:r>
            <a:r>
              <a:rPr lang="fr-FR" sz="1200" b="0" i="0" u="none" strike="noStrike" kern="1200" cap="none" spc="0" baseline="0" dirty="0" err="1">
                <a:solidFill>
                  <a:srgbClr val="000000"/>
                </a:solidFill>
                <a:effectLst/>
                <a:uFillTx/>
                <a:latin typeface="Calibri"/>
              </a:rPr>
              <a:t>product</a:t>
            </a:r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 </a:t>
            </a:r>
          </a:p>
          <a:p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Est qui  réponde au maximum des fonctionnalités nécessaires pour mettre  l’application  devant les clients.</a:t>
            </a:r>
          </a:p>
          <a:p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Dans cette version, notre application capable de créer les anomalies, avoir le rapport sur la tournée ainsi notifier  au cas d’une anomalie.</a:t>
            </a:r>
          </a:p>
          <a:p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Pour la deuxième version, Post MVP</a:t>
            </a:r>
            <a:b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</a:br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On va mettre notre application capable de notifie par SMS, exporter le rapport et faire des interventions.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1238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Notre système se </a:t>
            </a:r>
            <a:r>
              <a:rPr lang="fr-FR" dirty="0" err="1"/>
              <a:t>decompose</a:t>
            </a:r>
            <a:r>
              <a:rPr lang="fr-FR" dirty="0"/>
              <a:t> on trois parties:</a:t>
            </a:r>
          </a:p>
          <a:p>
            <a:r>
              <a:rPr lang="fr-FR" dirty="0"/>
              <a:t>La partie backend charge de tous ce qui concerne la logique et le traitement de notre api </a:t>
            </a:r>
            <a:r>
              <a:rPr lang="fr-FR" dirty="0" err="1"/>
              <a:t>prospektor</a:t>
            </a:r>
            <a:r>
              <a:rPr lang="fr-FR" dirty="0"/>
              <a:t> , on </a:t>
            </a:r>
            <a:r>
              <a:rPr lang="fr-FR" dirty="0" err="1"/>
              <a:t>utiilise</a:t>
            </a:r>
            <a:r>
              <a:rPr lang="fr-FR" dirty="0"/>
              <a:t> dans cette partie l’architecture MVC &amp; 3 tiers </a:t>
            </a:r>
          </a:p>
          <a:p>
            <a:r>
              <a:rPr lang="fr-FR" dirty="0"/>
              <a:t>DF déjà créer d’autre service qu’on l’utilise dans notre application</a:t>
            </a:r>
          </a:p>
          <a:p>
            <a:r>
              <a:rPr lang="fr-FR" dirty="0"/>
              <a:t>Par exemple API authentification qui </a:t>
            </a:r>
            <a:r>
              <a:rPr lang="fr-FR" dirty="0" err="1"/>
              <a:t>verfie</a:t>
            </a:r>
            <a:r>
              <a:rPr lang="fr-FR" dirty="0"/>
              <a:t> l’</a:t>
            </a:r>
            <a:r>
              <a:rPr lang="fr-FR" dirty="0" err="1"/>
              <a:t>identite</a:t>
            </a:r>
            <a:r>
              <a:rPr lang="fr-FR" dirty="0"/>
              <a:t> des </a:t>
            </a:r>
            <a:r>
              <a:rPr lang="fr-FR" dirty="0" err="1"/>
              <a:t>employees</a:t>
            </a:r>
            <a:r>
              <a:rPr lang="fr-FR" dirty="0"/>
              <a:t> de groupe OCP</a:t>
            </a:r>
          </a:p>
          <a:p>
            <a:r>
              <a:rPr lang="fr-FR" dirty="0"/>
              <a:t>API   notification pou </a:t>
            </a:r>
            <a:r>
              <a:rPr lang="fr-FR" dirty="0" err="1"/>
              <a:t>envoyee</a:t>
            </a:r>
            <a:r>
              <a:rPr lang="fr-FR" dirty="0"/>
              <a:t> des notifications SMS</a:t>
            </a:r>
          </a:p>
          <a:p>
            <a:r>
              <a:rPr lang="fr-FR" dirty="0"/>
              <a:t>API </a:t>
            </a:r>
            <a:r>
              <a:rPr lang="fr-FR" dirty="0" err="1"/>
              <a:t>minio</a:t>
            </a:r>
            <a:r>
              <a:rPr lang="fr-FR" dirty="0"/>
              <a:t> pour stocker les </a:t>
            </a:r>
            <a:r>
              <a:rPr lang="fr-FR" dirty="0" err="1"/>
              <a:t>fichers</a:t>
            </a:r>
            <a:r>
              <a:rPr lang="fr-FR" dirty="0"/>
              <a:t> de grandes taille, dans notre cas audio &amp; photo</a:t>
            </a:r>
          </a:p>
          <a:p>
            <a:r>
              <a:rPr lang="fr-FR" dirty="0"/>
              <a:t>La partie backoffice c’est une application web ou on utilise l’architecture de </a:t>
            </a:r>
            <a:r>
              <a:rPr lang="fr-FR" dirty="0" err="1"/>
              <a:t>redux</a:t>
            </a:r>
            <a:endParaRPr lang="fr-FR" dirty="0"/>
          </a:p>
          <a:p>
            <a:r>
              <a:rPr lang="fr-FR" dirty="0"/>
              <a:t>La partie </a:t>
            </a:r>
            <a:r>
              <a:rPr lang="fr-FR" dirty="0" err="1"/>
              <a:t>frontOffice</a:t>
            </a:r>
            <a:r>
              <a:rPr lang="fr-FR" dirty="0"/>
              <a:t> est une application mobile ou on va l’installer  dans des tablettes  industrielle </a:t>
            </a:r>
            <a:r>
              <a:rPr lang="fr-FR" dirty="0" err="1"/>
              <a:t>specifique</a:t>
            </a:r>
            <a:r>
              <a:rPr lang="fr-FR" dirty="0"/>
              <a:t>; on utilise dans cette partie l’architecture MVP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19538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3785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 docker permet de faciliter la création, le déploiement et l’exécution d’applications à l’aide de conteneurs,</a:t>
            </a:r>
          </a:p>
          <a:p>
            <a:r>
              <a:rPr lang="fr-FR" dirty="0"/>
              <a:t>conteneurs  conditionnent une application toutes les pièces dont elle a besoin, </a:t>
            </a:r>
          </a:p>
          <a:p>
            <a:r>
              <a:rPr lang="fr-FR" dirty="0" err="1"/>
              <a:t>Kubernetes</a:t>
            </a:r>
            <a:r>
              <a:rPr lang="fr-FR" dirty="0"/>
              <a:t> </a:t>
            </a:r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est un système d’orchestration de conteneur permettant d’automatiser le déploiement</a:t>
            </a:r>
            <a:r>
              <a:rPr lang="fr-FR" dirty="0"/>
              <a:t> </a:t>
            </a:r>
            <a:br>
              <a:rPr lang="fr-FR" dirty="0"/>
            </a:b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39154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 les autres application , on est besoin de la page d’</a:t>
            </a:r>
            <a:r>
              <a:rPr lang="fr-FR" dirty="0" err="1"/>
              <a:t>acceuil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99777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vérifier nos tests et mesurer la qualité du code source de façon continue de notre projet. On a utilisé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5168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DF utilise </a:t>
            </a:r>
            <a:r>
              <a:rPr lang="fr-FR" dirty="0" err="1"/>
              <a:t>gitlab</a:t>
            </a:r>
            <a:r>
              <a:rPr lang="fr-FR" dirty="0"/>
              <a:t> comme outil de </a:t>
            </a:r>
            <a:r>
              <a:rPr lang="fr-FR" dirty="0" err="1"/>
              <a:t>deploiement</a:t>
            </a:r>
            <a:r>
              <a:rPr lang="fr-FR" dirty="0"/>
              <a:t> interne de toute ses projets </a:t>
            </a:r>
            <a:r>
              <a:rPr lang="fr-FR" dirty="0" err="1"/>
              <a:t>digitals</a:t>
            </a:r>
            <a:endParaRPr lang="fr-FR" dirty="0"/>
          </a:p>
          <a:p>
            <a:r>
              <a:rPr lang="fr-FR" dirty="0"/>
              <a:t>Le pipeline qu’on a </a:t>
            </a:r>
            <a:r>
              <a:rPr lang="fr-FR" dirty="0" err="1"/>
              <a:t>defini</a:t>
            </a:r>
            <a:r>
              <a:rPr lang="fr-FR" dirty="0"/>
              <a:t> pour le </a:t>
            </a:r>
            <a:r>
              <a:rPr lang="fr-FR" dirty="0" err="1"/>
              <a:t>depot</a:t>
            </a:r>
            <a:r>
              <a:rPr lang="fr-FR" dirty="0"/>
              <a:t> de notre application est le suivant</a:t>
            </a:r>
          </a:p>
          <a:p>
            <a:r>
              <a:rPr lang="fr-FR" dirty="0"/>
              <a:t>Tout d’abord, on lance toutes les test qu’on a déjà crée ,</a:t>
            </a:r>
          </a:p>
          <a:p>
            <a:r>
              <a:rPr lang="fr-FR" dirty="0"/>
              <a:t>Puis </a:t>
            </a:r>
            <a:r>
              <a:rPr lang="fr-FR" dirty="0" err="1"/>
              <a:t>execute</a:t>
            </a:r>
            <a:r>
              <a:rPr lang="fr-FR" dirty="0"/>
              <a:t> notre dans les conteneurs de docker, si tous ca ce passe bien </a:t>
            </a:r>
          </a:p>
          <a:p>
            <a:r>
              <a:rPr lang="fr-FR" dirty="0"/>
              <a:t>Le programme enregistre les images de nos conteneur dans docker </a:t>
            </a:r>
            <a:r>
              <a:rPr lang="fr-FR" dirty="0" err="1"/>
              <a:t>registry</a:t>
            </a:r>
            <a:endParaRPr lang="fr-FR" dirty="0"/>
          </a:p>
          <a:p>
            <a:r>
              <a:rPr lang="fr-FR" dirty="0"/>
              <a:t>Puis les </a:t>
            </a:r>
            <a:r>
              <a:rPr lang="fr-FR" dirty="0" err="1"/>
              <a:t>deployer</a:t>
            </a:r>
            <a:r>
              <a:rPr lang="fr-FR" dirty="0"/>
              <a:t> a notre cluster de </a:t>
            </a:r>
            <a:r>
              <a:rPr lang="fr-FR" dirty="0" err="1"/>
              <a:t>kubernetes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91627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L’objectif de notre application est l’optimisation du temps pour réagir et intervenir à résoudre les anomalies lors de l’</a:t>
            </a:r>
            <a:r>
              <a:rPr lang="fr-FR" dirty="0" err="1"/>
              <a:t>extration</a:t>
            </a:r>
            <a:endParaRPr lang="fr-FR" dirty="0"/>
          </a:p>
          <a:p>
            <a:r>
              <a:rPr lang="fr-FR" dirty="0"/>
              <a:t>Durant mon stage, j’ai </a:t>
            </a:r>
            <a:r>
              <a:rPr lang="fr-FR" dirty="0" err="1"/>
              <a:t>developper</a:t>
            </a:r>
            <a:r>
              <a:rPr lang="fr-FR" dirty="0"/>
              <a:t> mes acquis afin de </a:t>
            </a:r>
            <a:r>
              <a:rPr lang="fr-FR" dirty="0" err="1"/>
              <a:t>realiser</a:t>
            </a:r>
            <a:r>
              <a:rPr lang="fr-FR" dirty="0"/>
              <a:t> des produits avec une bonne </a:t>
            </a:r>
            <a:r>
              <a:rPr lang="fr-FR" dirty="0" err="1"/>
              <a:t>qualite</a:t>
            </a:r>
            <a:r>
              <a:rPr lang="fr-FR" dirty="0"/>
              <a:t> et bien </a:t>
            </a:r>
            <a:r>
              <a:rPr lang="fr-FR" dirty="0" err="1"/>
              <a:t>securise</a:t>
            </a:r>
            <a:r>
              <a:rPr lang="fr-FR" dirty="0"/>
              <a:t>.</a:t>
            </a:r>
          </a:p>
          <a:p>
            <a:r>
              <a:rPr lang="fr-FR" dirty="0"/>
              <a:t>Ainsi </a:t>
            </a:r>
            <a:r>
              <a:rPr lang="fr-FR" dirty="0" err="1"/>
              <a:t>jai</a:t>
            </a:r>
            <a:r>
              <a:rPr lang="fr-FR" dirty="0"/>
              <a:t> pu </a:t>
            </a:r>
            <a:r>
              <a:rPr lang="fr-FR" dirty="0" err="1"/>
              <a:t>decouvrir</a:t>
            </a:r>
            <a:r>
              <a:rPr lang="fr-FR" dirty="0"/>
              <a:t> le monde de travaille e comment travailler en </a:t>
            </a:r>
            <a:r>
              <a:rPr lang="fr-FR" dirty="0" err="1"/>
              <a:t>equipe</a:t>
            </a:r>
            <a:r>
              <a:rPr lang="fr-FR" dirty="0"/>
              <a:t>, </a:t>
            </a:r>
          </a:p>
          <a:p>
            <a:r>
              <a:rPr lang="fr-FR" dirty="0"/>
              <a:t>Enfin ,je tiens a remercier tous les membres du staff pour leurs soutien, </a:t>
            </a:r>
            <a:r>
              <a:rPr lang="fr-FR" dirty="0" err="1"/>
              <a:t>serviabilites</a:t>
            </a:r>
            <a:r>
              <a:rPr lang="fr-FR" dirty="0"/>
              <a:t> et conseils durant toute la </a:t>
            </a:r>
            <a:r>
              <a:rPr lang="fr-FR" dirty="0" err="1"/>
              <a:t>periode</a:t>
            </a:r>
            <a:r>
              <a:rPr lang="fr-FR" dirty="0"/>
              <a:t> du stage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6490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F2F937-005F-4103-B981-5DB4AF9FF7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B858F4-AECF-41DF-B9C2-0A9C63F4409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La gestion des activités devient un défi majeur,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Surtout au  niveau d’optimisation de la recherche et le traitement des données,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Stocker d’une manière intelligente &amp; détails les anomalies dans les mines de groupe </a:t>
            </a:r>
            <a:r>
              <a:rPr lang="fr-FR" dirty="0" err="1"/>
              <a:t>ocp</a:t>
            </a:r>
            <a:r>
              <a:rPr lang="fr-FR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Notifier les responsables au cas d’un dérangement,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AA794-71A4-4D82-9016-5EC60E8E48A9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63569B9-28BE-483A-989E-2EF85BF31FA7}" type="slidenum">
              <a:t>2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83FB90-B601-4B4F-834F-4EDEA4173B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F1436F-6DF7-4D91-AD44-71A634C715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Dans le cadre de ce projet, nous </a:t>
            </a:r>
            <a:r>
              <a:rPr lang="fr-FR" dirty="0" err="1"/>
              <a:t>etions</a:t>
            </a:r>
            <a:r>
              <a:rPr lang="fr-FR" dirty="0"/>
              <a:t> focaliser sur la </a:t>
            </a:r>
            <a:r>
              <a:rPr lang="fr-FR" dirty="0" err="1"/>
              <a:t>realisation</a:t>
            </a:r>
            <a:r>
              <a:rPr lang="fr-FR" dirty="0"/>
              <a:t> d’une solution moderne dans le </a:t>
            </a:r>
            <a:r>
              <a:rPr lang="fr-FR" dirty="0" err="1"/>
              <a:t>context</a:t>
            </a:r>
            <a:r>
              <a:rPr lang="fr-FR" dirty="0"/>
              <a:t> de digitalisation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Gestion des anomalies dans le groupe </a:t>
            </a:r>
            <a:r>
              <a:rPr lang="fr-FR" dirty="0" err="1"/>
              <a:t>ocp</a:t>
            </a:r>
            <a:r>
              <a:rPr lang="fr-FR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On se basant sur une architecture oriente API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Suivant les épics d’une méthodologie agile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Le point de départ c’est faire une réalisation de première version MVP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Apres faire des améliorations satisfaisants a nos besoins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75F9B-8304-46CF-850D-80C20F86921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1EDBC98-DEC3-472F-9777-DFD4F2B19765}" type="slidenum">
              <a:t>3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4DB6EE-43B1-40D5-949A-74C8EEF31A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89A723-6390-43DC-8299-DF6F72F3D86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fr-FR" dirty="0"/>
              <a:t>Notre solution suit des étapes qu’on a définie dans les  chapitres suivantes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C2467-84D7-4B55-960E-F7466586040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6B64EF7-8BE1-437F-ABBA-20933E47339C}" type="slidenum">
              <a:t>4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D873AC-E8EA-4A39-8E98-23119E1F05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78EC54-32EC-476C-979D-2BC0125679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4054C-15BF-4DA0-812F-7313A977C1B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92C4AFA-E246-421C-A805-D9105A5C1CA0}" type="slidenum">
              <a:t>5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Afin d’améliorer la transformation digital dans le groupe OCP,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L’</a:t>
            </a:r>
            <a:r>
              <a:rPr lang="fr-FR" dirty="0" err="1"/>
              <a:t>identite</a:t>
            </a:r>
            <a:r>
              <a:rPr lang="fr-FR" dirty="0"/>
              <a:t> Digital Office s’</a:t>
            </a:r>
            <a:r>
              <a:rPr lang="fr-FR" dirty="0" err="1"/>
              <a:t>apparesse</a:t>
            </a:r>
            <a:r>
              <a:rPr lang="fr-F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6600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L’architecture géolocalisation des mines de groupe </a:t>
            </a:r>
            <a:r>
              <a:rPr lang="fr-FR" dirty="0" err="1"/>
              <a:t>ocp</a:t>
            </a:r>
            <a:r>
              <a:rPr lang="fr-FR" dirty="0"/>
              <a:t> défini comme la suite:</a:t>
            </a:r>
          </a:p>
          <a:p>
            <a:endParaRPr lang="fr-FR" dirty="0"/>
          </a:p>
          <a:p>
            <a:r>
              <a:rPr lang="fr-FR" dirty="0"/>
              <a:t>des sorties où les machines sont localisé, chaque machine charge par des </a:t>
            </a:r>
            <a:r>
              <a:rPr lang="fr-FR" dirty="0" err="1"/>
              <a:t>fonctionalites</a:t>
            </a:r>
            <a:r>
              <a:rPr lang="fr-FR" dirty="0"/>
              <a:t> qui suivent les </a:t>
            </a:r>
            <a:r>
              <a:rPr lang="fr-FR" dirty="0" err="1"/>
              <a:t>etapes</a:t>
            </a:r>
            <a:r>
              <a:rPr lang="fr-FR" dirty="0"/>
              <a:t> suivantes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9753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Forer des grande trous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Remplir ces trous par des bombes puis on les explose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On enlevé la couche qui n’est pas nécessaire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On récupère la couche phosphate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2637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Définie notre projet suivant plusieurs itération ordonnées.</a:t>
            </a:r>
          </a:p>
          <a:p>
            <a:r>
              <a:rPr lang="fr-FR" dirty="0"/>
              <a:t>Une itération s’appelle sprint.</a:t>
            </a:r>
          </a:p>
          <a:p>
            <a:r>
              <a:rPr lang="fr-FR" dirty="0"/>
              <a:t>Chaque étape nécessite une semaine pour la réalise.</a:t>
            </a:r>
          </a:p>
          <a:p>
            <a:r>
              <a:rPr lang="fr-FR" dirty="0"/>
              <a:t>Puis, on obtient le résultat de cette sprint.</a:t>
            </a:r>
            <a:br>
              <a:rPr lang="fr-FR" dirty="0"/>
            </a:br>
            <a:r>
              <a:rPr lang="fr-FR" dirty="0"/>
              <a:t>Enfin, lorsqu’on termine toutes les étapes on obtient notre produit attendu.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0282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73673-EF1E-44BA-A54F-B060DE566F6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17B44-921D-4EA5-AEFB-8B066C91005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3F10D-0B3F-4374-85E8-52955111D51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A459897-4C76-46C3-A358-364D128EEFC4}" type="datetime1">
              <a:rPr lang="fr-FR"/>
              <a:pPr lvl="0"/>
              <a:t>20/06/2019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CD779-CF0C-40E1-9DC3-3570D4BABB2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7E266-C13E-4C57-85D6-1D6F9E55EB9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F879923-8806-4642-ABBC-9D69C9495061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897378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AEAB-9B0B-4C7F-B606-DF374EECD1D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719E18-3428-4D70-873C-9A59C9521EC8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ED3F2-4232-4E94-BA1F-01D46FAFAB7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9082239-3863-4067-99F9-5721D7871D07}" type="datetime1">
              <a:rPr lang="fr-FR"/>
              <a:pPr lvl="0"/>
              <a:t>20/06/2019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2FAD8-3E29-4248-8A0B-F3A4D38DD63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88E9E-9052-4F27-99BA-9597F9CE864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8480F6D-5F7E-46B1-9ED2-77434FFCF1C3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6417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F236F2-9070-40BB-A1C5-18290F1D75DE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F18491-56F0-4385-8BC2-59B028EE16C5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1618B-7D38-4D52-A0C6-1C3968BAB26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5D1FA93-0072-4CC7-ADC2-3C2854C7A398}" type="datetime1">
              <a:rPr lang="fr-FR"/>
              <a:pPr lvl="0"/>
              <a:t>20/06/2019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4350B-2AD1-490E-B678-A4E2469FA0E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477B5-BBDC-47EB-B76C-4F4CD5527FC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493DB00-F552-4AE4-90F7-340776D5C5F3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494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4C918CFE-D523-40A0-829B-ED379FDF71F4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9611203" cy="6858000"/>
          </a:xfrm>
          <a:blipFill>
            <a:blip r:embed="rId2"/>
            <a:tile/>
          </a:blipFill>
        </p:spPr>
        <p:txBody>
          <a:bodyPr anchor="ctr" anchorCtr="1">
            <a:noAutofit/>
          </a:bodyPr>
          <a:lstStyle>
            <a:lvl1pPr algn="ctr">
              <a:defRPr sz="1200"/>
            </a:lvl1pPr>
          </a:lstStyle>
          <a:p>
            <a:pPr lvl="0"/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268965454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3E9B1-9614-4CEF-BC94-EB0DB057625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8FEC2-D40E-474C-AC05-D39EE704124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7CBA0-A351-4AE2-A64B-C63D8349A54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6E6F666-5299-433E-8344-80B4A35C538D}" type="datetime1">
              <a:rPr lang="fr-FR"/>
              <a:pPr lvl="0"/>
              <a:t>20/06/2019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E0A5-6A3F-4F7E-A753-2C94E42E954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CBAB0-0AC3-4627-BEBD-F28B2E2FFF5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AFD1205-F757-451B-AB36-0D3ECBFEBA35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3938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0A853-40A9-4E90-A2DD-EE8318DB19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486BAE-9549-4283-8020-7F054A8447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13D02-A6DA-402A-8EC8-9CF77423561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960ABF-3051-44CC-B56E-7DA960D37D34}" type="datetime1">
              <a:rPr lang="fr-FR"/>
              <a:pPr lvl="0"/>
              <a:t>20/06/2019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7B041-A752-4CA4-A47E-C00D9DA66E3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4CBD8-456C-4DC7-9339-249C68EA866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AD370A0-903C-484E-AA4F-AFF495C7B40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6698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28E73-6713-4B63-909E-E6D4DD77925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0F4CC-2C34-4CBB-9918-22237C205C0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6EC4D-4823-4FDD-926F-08C33E1E06D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8AE4A3-3CF0-4959-BDB1-0E70001076E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45EA607-4B35-417A-866D-3B1CB04A9900}" type="datetime1">
              <a:rPr lang="fr-FR"/>
              <a:pPr lvl="0"/>
              <a:t>20/06/2019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8DDA72-4E5F-4325-BF66-1BDDCBEC6D5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E32165-55B3-4665-91E3-56685E70A9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C5F7CD3-8966-4103-A7C3-844E65705B76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3187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21A04-A429-49E7-819C-8566E6C464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06E09C-F9EB-46BC-8B82-F3B68A5FC2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DC71B6-ACE4-43CC-A106-F333BAD6AEE7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D4B934-EBDF-4DA8-BC24-022D0E2B3366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F9BF6E-E6F7-4DB9-9981-B5FB351E268F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6253BB-2357-487F-974E-3DE253F86D1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861C761-0CA8-4788-A3A0-A3084A42B19E}" type="datetime1">
              <a:rPr lang="fr-FR"/>
              <a:pPr lvl="0"/>
              <a:t>20/06/2019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B2A821-31A2-4D10-99B3-C10C0538E1A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E646D1-9124-48BD-8D47-63AA367AA6E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7693628-F6EA-40FB-8512-55A74300457B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9776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CE02F-B968-4310-8470-DDC5DE22B64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641B37-E295-4047-8977-79B13E94ED9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B57AA22-D04B-4D8C-89AC-0B5B05138408}" type="datetime1">
              <a:rPr lang="fr-FR"/>
              <a:pPr lvl="0"/>
              <a:t>20/06/2019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C4C3EB-79C5-41A9-A89A-B451DF9C2EA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E6EEC5-BB65-4DA3-A67E-8A41C034781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5265AB7-389F-4539-BADA-8C552D63B27B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5743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23787A-7B9A-4C24-B46C-BEE4D81B050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C65BC8C-458E-4819-96D0-0FA867816387}" type="datetime1">
              <a:rPr lang="fr-FR"/>
              <a:pPr lvl="0"/>
              <a:t>20/06/2019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BAC901-0ACD-4973-A948-D5AE7E1077B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0A780-A65A-46AB-8A26-0FA69E80F0F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20F588C-5962-406B-BC62-BB1E999E1A3C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736272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6371C-63F9-44BF-BE26-201256CD49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321EC-7A5D-48C4-A2A2-85A0E76C147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A3F74E-A024-446E-9724-4EBA46759B7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B612C1-AD91-423F-9875-27D5809EF1C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5BF635B-0452-43FC-A1AB-DB9A96E072D7}" type="datetime1">
              <a:rPr lang="fr-FR"/>
              <a:pPr lvl="0"/>
              <a:t>20/06/2019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01102-6C93-48E5-8073-6D947D316A4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F2AF2-F3DB-4233-B289-68D4D91E071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074A7DF-4669-4DA3-96FA-924DEF47A4DB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6280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462A3-C93B-4EE9-B6EE-462A53CB04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FF3421-6DA7-4004-A64B-230AA22D142F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fr-FR" sz="3200"/>
            </a:lvl1pPr>
          </a:lstStyle>
          <a:p>
            <a:pPr lvl="0"/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046FDD-07B5-4545-991F-323644FFE1A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BF331-E2F5-4DF5-88DB-E1715055064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F4D154-C10A-4B07-9C20-0BCB81FFAE92}" type="datetime1">
              <a:rPr lang="fr-FR"/>
              <a:pPr lvl="0"/>
              <a:t>20/06/2019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5482B-9F9F-4300-8F31-C03D10FF493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7BCA6-5AEA-42A7-B4C5-E5D950FDA1D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116A98B-C2AB-46D3-ADA9-701C138027B2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9317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3C1543-6EA5-4CB8-80DA-7F36C879C4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22810-A365-487E-B41C-E4FC366A4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E86B-2FEE-4478-B6D4-8C6327099B73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C28871D1-D7D6-4C69-9561-730A35550697}" type="datetime1">
              <a:rPr lang="fr-FR"/>
              <a:pPr lvl="0"/>
              <a:t>20/06/2019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C8684-7DDD-4C9F-AAFB-4AE9E4EE2F02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586AA-2EF4-4979-80AF-CCE2A9E084D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E4469A5C-7B4F-4F7D-99DE-8254AA99E928}" type="slidenum"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3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3.jp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7.png"/><Relationship Id="rId3" Type="http://schemas.openxmlformats.org/officeDocument/2006/relationships/image" Target="../media/image51.jp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C6686-563B-47A3-BB5E-A7E764FA754F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643989-AB55-4C3D-B71E-EC334F8AD0B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0F3E902-CD1E-4958-B470-FAD9B6A6D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/>
          </a:solidFill>
          <a:ln w="9528" cap="flat">
            <a:solidFill>
              <a:srgbClr val="4472C4"/>
            </a:solidFill>
            <a:prstDash val="solid"/>
            <a:miter/>
          </a:ln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3CFD104C-DB9E-4E6E-AA03-88CBA24DFA89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79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5A25D7F3-D6F0-44FE-9F56-08FDD41B4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29" y="687811"/>
            <a:ext cx="1721001" cy="10786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B03B5ADB-0170-4738-84BF-F41109EBB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4602" y="261061"/>
            <a:ext cx="3066897" cy="226785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6">
            <a:extLst>
              <a:ext uri="{FF2B5EF4-FFF2-40B4-BE49-F238E27FC236}">
                <a16:creationId xmlns:a16="http://schemas.microsoft.com/office/drawing/2014/main" id="{F0742EDB-9203-4597-885D-FD9B3E50B9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229" y="4614629"/>
            <a:ext cx="1297332" cy="14704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15">
            <a:extLst>
              <a:ext uri="{FF2B5EF4-FFF2-40B4-BE49-F238E27FC236}">
                <a16:creationId xmlns:a16="http://schemas.microsoft.com/office/drawing/2014/main" id="{F4FE3648-33DE-403B-86DF-740B418BB8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8119" y="4529891"/>
            <a:ext cx="1319863" cy="163997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Rectangle 16">
            <a:extLst>
              <a:ext uri="{FF2B5EF4-FFF2-40B4-BE49-F238E27FC236}">
                <a16:creationId xmlns:a16="http://schemas.microsoft.com/office/drawing/2014/main" id="{85A0C1EC-EE88-4500-9C09-DA0D54515380}"/>
              </a:ext>
            </a:extLst>
          </p:cNvPr>
          <p:cNvSpPr/>
          <p:nvPr/>
        </p:nvSpPr>
        <p:spPr>
          <a:xfrm>
            <a:off x="1110374" y="1993968"/>
            <a:ext cx="9971257" cy="175432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5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Contribution à la réalisation de la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5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plateforme </a:t>
            </a:r>
            <a:r>
              <a:rPr lang="fr-FR" sz="5400" b="1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Prospektor</a:t>
            </a:r>
            <a:endParaRPr lang="en-US" sz="54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sp>
        <p:nvSpPr>
          <p:cNvPr id="11" name="Rectangle 17">
            <a:extLst>
              <a:ext uri="{FF2B5EF4-FFF2-40B4-BE49-F238E27FC236}">
                <a16:creationId xmlns:a16="http://schemas.microsoft.com/office/drawing/2014/main" id="{B8504728-0049-46A6-A77F-047DA7FC00E2}"/>
              </a:ext>
            </a:extLst>
          </p:cNvPr>
          <p:cNvSpPr/>
          <p:nvPr/>
        </p:nvSpPr>
        <p:spPr>
          <a:xfrm>
            <a:off x="3624617" y="576364"/>
            <a:ext cx="4942761" cy="120033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Soutenance 	: Projet de fin d’étude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Diplôme	: Ingénieur D’ETAT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Filière		: Génie Informatique</a:t>
            </a:r>
          </a:p>
        </p:txBody>
      </p:sp>
      <p:sp>
        <p:nvSpPr>
          <p:cNvPr id="12" name="Rectangle 18">
            <a:extLst>
              <a:ext uri="{FF2B5EF4-FFF2-40B4-BE49-F238E27FC236}">
                <a16:creationId xmlns:a16="http://schemas.microsoft.com/office/drawing/2014/main" id="{046F2990-6439-4BE0-9985-F03980262782}"/>
              </a:ext>
            </a:extLst>
          </p:cNvPr>
          <p:cNvSpPr/>
          <p:nvPr/>
        </p:nvSpPr>
        <p:spPr>
          <a:xfrm>
            <a:off x="3001243" y="3984168"/>
            <a:ext cx="6016391" cy="230832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Présente par 	: ELBAGHAZAOUI Bahaa Eddine</a:t>
            </a:r>
          </a:p>
          <a:p>
            <a:pPr marL="0" marR="0" lvl="0" indent="0" algn="l" defTabSz="914400" rtl="0" fontAlgn="auto" hangingPunct="1"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Encadré par 	: Pr. Mohamed AMNAI</a:t>
            </a:r>
          </a:p>
          <a:p>
            <a:pPr marL="0" marR="0" lvl="0" indent="0" algn="l" defTabSz="914400" rtl="0" fontAlgn="auto" hangingPunct="1"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		  M. Abdelhaq EL AIBI</a:t>
            </a: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		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b="1" i="0" u="none" strike="noStrike" kern="1200" cap="none" spc="50" baseline="0" dirty="0">
              <a:ln>
                <a:solidFill>
                  <a:sysClr val="windowText" lastClr="000000"/>
                </a:solidFill>
              </a:ln>
              <a:solidFill>
                <a:srgbClr val="FEFEFE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D1F54EEA-5A01-4505-BB07-78FA2F197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891FC83F-04F7-42EE-8905-59FA7FE1F54F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2D3640D-3DDD-4E5F-8ED4-76B339EEA5DB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7E2295F-198B-4B2F-BDBC-8A5019F0A2B5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1.2 :  Présentation générale du projet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CA3EA0-2F7C-418C-8011-935B2F1856B5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Présentation du projet de fin d’études</a:t>
            </a:r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17787391-4ED6-4E97-A966-146EFEBE5C0F}"/>
              </a:ext>
            </a:extLst>
          </p:cNvPr>
          <p:cNvSpPr txBox="1"/>
          <p:nvPr/>
        </p:nvSpPr>
        <p:spPr>
          <a:xfrm>
            <a:off x="944840" y="5288432"/>
            <a:ext cx="1611986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Foration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AFEB47B6-5780-4844-A05E-74B07FDDEC3D}"/>
              </a:ext>
            </a:extLst>
          </p:cNvPr>
          <p:cNvSpPr txBox="1"/>
          <p:nvPr/>
        </p:nvSpPr>
        <p:spPr>
          <a:xfrm>
            <a:off x="3801160" y="5288432"/>
            <a:ext cx="1611986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Sautage</a:t>
            </a: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26ECE468-F571-44BB-AC45-69678723167C}"/>
              </a:ext>
            </a:extLst>
          </p:cNvPr>
          <p:cNvSpPr txBox="1"/>
          <p:nvPr/>
        </p:nvSpPr>
        <p:spPr>
          <a:xfrm>
            <a:off x="6491929" y="5288432"/>
            <a:ext cx="1943100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Décapage</a:t>
            </a:r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FDC0019A-AD75-44B6-9E0C-83AD5732F668}"/>
              </a:ext>
            </a:extLst>
          </p:cNvPr>
          <p:cNvSpPr txBox="1"/>
          <p:nvPr/>
        </p:nvSpPr>
        <p:spPr>
          <a:xfrm>
            <a:off x="9260320" y="5288432"/>
            <a:ext cx="2126620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Défruitage</a:t>
            </a:r>
            <a:endParaRPr lang="fr-FR" sz="3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pic>
        <p:nvPicPr>
          <p:cNvPr id="11" name="Picture 21">
            <a:extLst>
              <a:ext uri="{FF2B5EF4-FFF2-40B4-BE49-F238E27FC236}">
                <a16:creationId xmlns:a16="http://schemas.microsoft.com/office/drawing/2014/main" id="{4105C201-88EE-46AA-A1A5-A180950FB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308" y="3632188"/>
            <a:ext cx="1945239" cy="149134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23">
            <a:extLst>
              <a:ext uri="{FF2B5EF4-FFF2-40B4-BE49-F238E27FC236}">
                <a16:creationId xmlns:a16="http://schemas.microsoft.com/office/drawing/2014/main" id="{561CCD7B-8768-4FEC-A9DD-8CD2B4690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4372" y="3662620"/>
            <a:ext cx="1905554" cy="146092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Picture 25">
            <a:extLst>
              <a:ext uri="{FF2B5EF4-FFF2-40B4-BE49-F238E27FC236}">
                <a16:creationId xmlns:a16="http://schemas.microsoft.com/office/drawing/2014/main" id="{178089DC-631E-4076-81D3-AB024FA20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9359" y="3631868"/>
            <a:ext cx="1945660" cy="149167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27">
            <a:extLst>
              <a:ext uri="{FF2B5EF4-FFF2-40B4-BE49-F238E27FC236}">
                <a16:creationId xmlns:a16="http://schemas.microsoft.com/office/drawing/2014/main" id="{91A48CA9-4455-46C8-AED3-476A6EE263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320" y="3631868"/>
            <a:ext cx="1945660" cy="149167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Picture 31">
            <a:extLst>
              <a:ext uri="{FF2B5EF4-FFF2-40B4-BE49-F238E27FC236}">
                <a16:creationId xmlns:a16="http://schemas.microsoft.com/office/drawing/2014/main" id="{82C955A6-F3AB-467B-86CC-FF1BD146BF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3839" y="4138876"/>
            <a:ext cx="1161964" cy="189235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35">
            <a:extLst>
              <a:ext uri="{FF2B5EF4-FFF2-40B4-BE49-F238E27FC236}">
                <a16:creationId xmlns:a16="http://schemas.microsoft.com/office/drawing/2014/main" id="{56AA2350-A171-43ED-B298-CB3FC85DB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4093" y="4138876"/>
            <a:ext cx="2186659" cy="200609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7" name="TextBox 38">
            <a:extLst>
              <a:ext uri="{FF2B5EF4-FFF2-40B4-BE49-F238E27FC236}">
                <a16:creationId xmlns:a16="http://schemas.microsoft.com/office/drawing/2014/main" id="{3C8539E6-1379-4907-9289-41C96681A6DF}"/>
              </a:ext>
            </a:extLst>
          </p:cNvPr>
          <p:cNvSpPr txBox="1"/>
          <p:nvPr/>
        </p:nvSpPr>
        <p:spPr>
          <a:xfrm>
            <a:off x="2747689" y="5965856"/>
            <a:ext cx="2501862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Prospecteur</a:t>
            </a:r>
          </a:p>
        </p:txBody>
      </p:sp>
      <p:sp>
        <p:nvSpPr>
          <p:cNvPr id="18" name="TextBox 39">
            <a:extLst>
              <a:ext uri="{FF2B5EF4-FFF2-40B4-BE49-F238E27FC236}">
                <a16:creationId xmlns:a16="http://schemas.microsoft.com/office/drawing/2014/main" id="{02B0D032-5DD4-499A-BBEC-92E9C85FC809}"/>
              </a:ext>
            </a:extLst>
          </p:cNvPr>
          <p:cNvSpPr txBox="1"/>
          <p:nvPr/>
        </p:nvSpPr>
        <p:spPr>
          <a:xfrm>
            <a:off x="7085063" y="5965856"/>
            <a:ext cx="2501862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Exploitant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50997-7CC6-4290-9B01-EDB2474B03F4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13668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4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4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5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5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5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5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5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6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FB4E4EED-0306-41DC-BEE0-73DC51DA9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D4149362-1FCC-475E-94A2-3ED6F80C3091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AA6F2FE-2A1A-48C4-AF96-251802CBCA73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72657E0-02E0-4A2B-9679-ACD23403D8C2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1.2 :  Présentation générale du projet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F78627-5478-4CA5-8216-DE8C501308DD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Exigences du projet</a:t>
            </a:r>
          </a:p>
        </p:txBody>
      </p:sp>
      <p:pic>
        <p:nvPicPr>
          <p:cNvPr id="7" name="Picture 20">
            <a:extLst>
              <a:ext uri="{FF2B5EF4-FFF2-40B4-BE49-F238E27FC236}">
                <a16:creationId xmlns:a16="http://schemas.microsoft.com/office/drawing/2014/main" id="{CFE957AA-1300-4E57-8FAB-82C293380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463" y="2546585"/>
            <a:ext cx="1161964" cy="189235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extBox 22">
            <a:extLst>
              <a:ext uri="{FF2B5EF4-FFF2-40B4-BE49-F238E27FC236}">
                <a16:creationId xmlns:a16="http://schemas.microsoft.com/office/drawing/2014/main" id="{A621A43E-95E0-4325-85A7-EC2895EE3D13}"/>
              </a:ext>
            </a:extLst>
          </p:cNvPr>
          <p:cNvSpPr txBox="1"/>
          <p:nvPr/>
        </p:nvSpPr>
        <p:spPr>
          <a:xfrm>
            <a:off x="622313" y="4373575"/>
            <a:ext cx="2501862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des prospecteurs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B6932E2E-9EAF-4B9D-BBE2-3C56F95235D2}"/>
              </a:ext>
            </a:extLst>
          </p:cNvPr>
          <p:cNvSpPr txBox="1"/>
          <p:nvPr/>
        </p:nvSpPr>
        <p:spPr>
          <a:xfrm>
            <a:off x="3746497" y="2662403"/>
            <a:ext cx="8066059" cy="22510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S’assurer que la qualité du phosphate est conforme. 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S’assurer que le phosphate a été complètement exploité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Communiquer facilement avec les exploitants de la mine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Mesurer et suivre les anomalies remonté lors de sa tournée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AC3F35-31C7-47D2-A4CE-6D47ED068A7A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8" grpId="1"/>
      <p:bldP spid="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A7CA6518-7AB2-4AD6-9876-0C1403B76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09C8C6AA-87B6-45EA-962B-AD9673B11324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B9C8310-242A-4C75-BEC9-AADED4911815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E1209D1-59BD-4178-AFA0-1B5FE0478C6F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1.2 :  Présentation générale du projet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06E486-147F-4656-AD80-D5EF53814FAB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Exigences du projet</a:t>
            </a: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4C0A28B4-19F1-4664-9F9F-E093249BCA1E}"/>
              </a:ext>
            </a:extLst>
          </p:cNvPr>
          <p:cNvSpPr txBox="1"/>
          <p:nvPr/>
        </p:nvSpPr>
        <p:spPr>
          <a:xfrm>
            <a:off x="622313" y="4373575"/>
            <a:ext cx="2501862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des exploitants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DD833A29-0A40-4EB9-8BB9-79366AAFC1F4}"/>
              </a:ext>
            </a:extLst>
          </p:cNvPr>
          <p:cNvSpPr txBox="1"/>
          <p:nvPr/>
        </p:nvSpPr>
        <p:spPr>
          <a:xfrm>
            <a:off x="3746497" y="2662403"/>
            <a:ext cx="8122039" cy="39130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Répétition des consignes et anomalies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Aucun moyen de suivi des anomalies remontées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Disponibilité de l’Exploitant sur chantier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Moyens de communications limités entre le prospecteur et l’exploitant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Le téléphone ne capte pas </a:t>
            </a:r>
            <a:r>
              <a:rPr lang="fr-FR" sz="2400" b="1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tou</a:t>
            </a: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 jours dans les mines </a:t>
            </a:r>
            <a:br>
              <a:rPr lang="fr-FR" sz="2400" b="0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uFillTx/>
                <a:latin typeface="Calibri"/>
              </a:rPr>
            </a:br>
            <a:endParaRPr lang="fr-FR" sz="24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ECE844EB-3114-406A-A3FA-316EABDD8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19" y="2367482"/>
            <a:ext cx="2186659" cy="200609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C390548-940C-4151-8DC0-9839730BD3FF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7" grpId="1"/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9F5CE102-9188-46C4-8793-551158329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27D778EC-57D6-4D72-97EC-7721DF73B5A0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A67C83A-152B-462B-8BB1-3FD31A0AD98E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0637489-325D-4021-8B80-D622266239E9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1.3 :  Conduite du projet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126235-8A62-42D5-AC6A-CCB7F4BE1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963" y="3399455"/>
            <a:ext cx="1907173" cy="19071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2503FB9B-8F26-4B8E-BAD4-70C058E9D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408" y="3023509"/>
            <a:ext cx="1911635" cy="19116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8B469F12-4340-44F5-842A-1DCC524D74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520" y="1015642"/>
            <a:ext cx="1968483" cy="191163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4">
            <a:extLst>
              <a:ext uri="{FF2B5EF4-FFF2-40B4-BE49-F238E27FC236}">
                <a16:creationId xmlns:a16="http://schemas.microsoft.com/office/drawing/2014/main" id="{CB0E7F82-1911-48FB-AB29-24AD4221B585}"/>
              </a:ext>
            </a:extLst>
          </p:cNvPr>
          <p:cNvSpPr txBox="1"/>
          <p:nvPr/>
        </p:nvSpPr>
        <p:spPr>
          <a:xfrm>
            <a:off x="4860520" y="2933093"/>
            <a:ext cx="196848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i="0" u="none" strike="noStrike" kern="120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rPr>
              <a:t>Product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i="0" u="none" strike="noStrike" kern="1200" baseline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rPr>
              <a:t>Owner</a:t>
            </a:r>
            <a:endParaRPr lang="fr-FR" sz="1800" i="0" u="none" strike="noStrike" kern="120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57834EEB-6E31-4527-98EF-2132E0A603A1}"/>
              </a:ext>
            </a:extLst>
          </p:cNvPr>
          <p:cNvSpPr txBox="1"/>
          <p:nvPr/>
        </p:nvSpPr>
        <p:spPr>
          <a:xfrm>
            <a:off x="3254870" y="4935446"/>
            <a:ext cx="1911635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i="0" u="none" strike="noStrike" kern="120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rPr>
              <a:t>Scrum</a:t>
            </a:r>
            <a:br>
              <a:rPr lang="fr-FR" sz="1800" i="0" u="none" strike="noStrike" kern="120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rPr>
            </a:br>
            <a:r>
              <a:rPr lang="fr-FR" sz="1800" i="0" u="none" strike="noStrike" kern="120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rPr>
              <a:t>Master</a:t>
            </a:r>
          </a:p>
        </p:txBody>
      </p:sp>
      <p:sp>
        <p:nvSpPr>
          <p:cNvPr id="11" name="TextBox 16">
            <a:extLst>
              <a:ext uri="{FF2B5EF4-FFF2-40B4-BE49-F238E27FC236}">
                <a16:creationId xmlns:a16="http://schemas.microsoft.com/office/drawing/2014/main" id="{47238F91-C8B5-4118-9175-D16E5270F1FF}"/>
              </a:ext>
            </a:extLst>
          </p:cNvPr>
          <p:cNvSpPr txBox="1"/>
          <p:nvPr/>
        </p:nvSpPr>
        <p:spPr>
          <a:xfrm>
            <a:off x="6579510" y="5312444"/>
            <a:ext cx="190717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i="0" u="none" strike="noStrike" kern="1200" baseline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rPr>
              <a:t>Developpeurs</a:t>
            </a:r>
            <a:endParaRPr lang="fr-FR" sz="1800" i="0" u="none" strike="noStrike" kern="120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</a:endParaRPr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AC73DE37-F771-4759-AE8E-C687BEC66479}"/>
              </a:ext>
            </a:extLst>
          </p:cNvPr>
          <p:cNvSpPr txBox="1"/>
          <p:nvPr/>
        </p:nvSpPr>
        <p:spPr>
          <a:xfrm>
            <a:off x="6979148" y="1509793"/>
            <a:ext cx="2565641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Définir le produit répondant aux attentes des clients</a:t>
            </a:r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1A16D45-A481-4116-A1C3-CAC85047DB96}"/>
              </a:ext>
            </a:extLst>
          </p:cNvPr>
          <p:cNvSpPr txBox="1"/>
          <p:nvPr/>
        </p:nvSpPr>
        <p:spPr>
          <a:xfrm>
            <a:off x="424418" y="3577791"/>
            <a:ext cx="2565641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Faciliter les échanges et l’amélioration</a:t>
            </a:r>
          </a:p>
        </p:txBody>
      </p:sp>
      <p:sp>
        <p:nvSpPr>
          <p:cNvPr id="14" name="TextBox 21">
            <a:extLst>
              <a:ext uri="{FF2B5EF4-FFF2-40B4-BE49-F238E27FC236}">
                <a16:creationId xmlns:a16="http://schemas.microsoft.com/office/drawing/2014/main" id="{68725956-6F6D-4B87-B0B0-1FB8565D34EE}"/>
              </a:ext>
            </a:extLst>
          </p:cNvPr>
          <p:cNvSpPr txBox="1"/>
          <p:nvPr/>
        </p:nvSpPr>
        <p:spPr>
          <a:xfrm>
            <a:off x="6250271" y="5861669"/>
            <a:ext cx="2565641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Réaliser le meilleur produit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35A0B6-2475-4241-A01C-7B713DB3BED2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6B7E076D-43AD-4416-A4EA-2095A1EFF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E0365C81-C8CC-484A-AE89-C591C10BC0CB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A4F3FC0-1EC8-45D8-A23A-A3B00D221BCA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F8225E9-8DE8-41D0-BCEE-262171B7CD1F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1.4 :  Méthodologie de travail</a:t>
            </a:r>
          </a:p>
        </p:txBody>
      </p:sp>
      <p:grpSp>
        <p:nvGrpSpPr>
          <p:cNvPr id="6" name="Group 23">
            <a:extLst>
              <a:ext uri="{FF2B5EF4-FFF2-40B4-BE49-F238E27FC236}">
                <a16:creationId xmlns:a16="http://schemas.microsoft.com/office/drawing/2014/main" id="{1D09872B-183D-4F2F-89B0-854EFBFCE8B1}"/>
              </a:ext>
            </a:extLst>
          </p:cNvPr>
          <p:cNvGrpSpPr/>
          <p:nvPr/>
        </p:nvGrpSpPr>
        <p:grpSpPr>
          <a:xfrm>
            <a:off x="715015" y="2851794"/>
            <a:ext cx="1662690" cy="1662690"/>
            <a:chOff x="715015" y="2851794"/>
            <a:chExt cx="1662690" cy="1662690"/>
          </a:xfrm>
        </p:grpSpPr>
        <p:pic>
          <p:nvPicPr>
            <p:cNvPr id="7" name="Picture 8">
              <a:extLst>
                <a:ext uri="{FF2B5EF4-FFF2-40B4-BE49-F238E27FC236}">
                  <a16:creationId xmlns:a16="http://schemas.microsoft.com/office/drawing/2014/main" id="{2D06F940-F2D1-4554-96AA-2D68A356B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5015" y="2851794"/>
              <a:ext cx="1205490" cy="120549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8" name="Picture 9">
              <a:extLst>
                <a:ext uri="{FF2B5EF4-FFF2-40B4-BE49-F238E27FC236}">
                  <a16:creationId xmlns:a16="http://schemas.microsoft.com/office/drawing/2014/main" id="{0E045277-1B75-4A85-A9B8-5BBF55B81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7408" y="3004197"/>
              <a:ext cx="1205490" cy="120549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9" name="Picture 10">
              <a:extLst>
                <a:ext uri="{FF2B5EF4-FFF2-40B4-BE49-F238E27FC236}">
                  <a16:creationId xmlns:a16="http://schemas.microsoft.com/office/drawing/2014/main" id="{A166A790-FBFE-4ABA-9A05-4E7562933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9812" y="3156600"/>
              <a:ext cx="1205490" cy="120549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0" name="Picture 11">
              <a:extLst>
                <a:ext uri="{FF2B5EF4-FFF2-40B4-BE49-F238E27FC236}">
                  <a16:creationId xmlns:a16="http://schemas.microsoft.com/office/drawing/2014/main" id="{A559B42C-BD44-4AC4-8DC9-0B446B452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2215" y="3308994"/>
              <a:ext cx="1205490" cy="1205490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11" name="Picture 12">
            <a:extLst>
              <a:ext uri="{FF2B5EF4-FFF2-40B4-BE49-F238E27FC236}">
                <a16:creationId xmlns:a16="http://schemas.microsoft.com/office/drawing/2014/main" id="{E155419B-80A0-4C2B-916E-BDF554461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480" y="3148078"/>
            <a:ext cx="1205490" cy="120549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2" name="Group 28">
            <a:extLst>
              <a:ext uri="{FF2B5EF4-FFF2-40B4-BE49-F238E27FC236}">
                <a16:creationId xmlns:a16="http://schemas.microsoft.com/office/drawing/2014/main" id="{EDD4DF8A-2F2A-46EC-9C3F-E0DDA21F7DBA}"/>
              </a:ext>
            </a:extLst>
          </p:cNvPr>
          <p:cNvGrpSpPr/>
          <p:nvPr/>
        </p:nvGrpSpPr>
        <p:grpSpPr>
          <a:xfrm>
            <a:off x="5567589" y="2377997"/>
            <a:ext cx="2745650" cy="2745650"/>
            <a:chOff x="5567589" y="2377997"/>
            <a:chExt cx="2745650" cy="2745650"/>
          </a:xfrm>
        </p:grpSpPr>
        <p:pic>
          <p:nvPicPr>
            <p:cNvPr id="13" name="Picture 27">
              <a:extLst>
                <a:ext uri="{FF2B5EF4-FFF2-40B4-BE49-F238E27FC236}">
                  <a16:creationId xmlns:a16="http://schemas.microsoft.com/office/drawing/2014/main" id="{5F2FA461-3C0E-474D-9899-27DE33061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67589" y="2377997"/>
              <a:ext cx="2745650" cy="274565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4" name="Picture 14">
              <a:extLst>
                <a:ext uri="{FF2B5EF4-FFF2-40B4-BE49-F238E27FC236}">
                  <a16:creationId xmlns:a16="http://schemas.microsoft.com/office/drawing/2014/main" id="{DD922174-B785-4167-A572-15159C647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16767" y="2959656"/>
              <a:ext cx="1446964" cy="1446964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5" name="TextBox 17">
            <a:extLst>
              <a:ext uri="{FF2B5EF4-FFF2-40B4-BE49-F238E27FC236}">
                <a16:creationId xmlns:a16="http://schemas.microsoft.com/office/drawing/2014/main" id="{C369C555-E0E8-4293-A73C-6838FA1290AE}"/>
              </a:ext>
            </a:extLst>
          </p:cNvPr>
          <p:cNvSpPr txBox="1"/>
          <p:nvPr/>
        </p:nvSpPr>
        <p:spPr>
          <a:xfrm>
            <a:off x="715015" y="1798515"/>
            <a:ext cx="196848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Product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 err="1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Backlog</a:t>
            </a:r>
            <a:endParaRPr lang="fr-FR" sz="1800" b="1" i="0" u="none" strike="noStrike" kern="1200" cap="none" spc="50" baseline="0" dirty="0">
              <a:ln>
                <a:solidFill>
                  <a:sysClr val="windowText" lastClr="000000"/>
                </a:solidFill>
              </a:ln>
              <a:solidFill>
                <a:srgbClr val="FEFEFE"/>
              </a:solidFill>
              <a:uFillTx/>
              <a:latin typeface="Calibri"/>
            </a:endParaRPr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991C2590-893A-40FA-A7CE-71387562DFA2}"/>
              </a:ext>
            </a:extLst>
          </p:cNvPr>
          <p:cNvSpPr txBox="1"/>
          <p:nvPr/>
        </p:nvSpPr>
        <p:spPr>
          <a:xfrm>
            <a:off x="3181983" y="1798515"/>
            <a:ext cx="196848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Sprint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 err="1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Backlog</a:t>
            </a:r>
            <a:endParaRPr lang="fr-FR" sz="1800" b="1" i="0" u="none" strike="noStrike" kern="1200" cap="none" spc="50" baseline="0" dirty="0">
              <a:ln>
                <a:solidFill>
                  <a:sysClr val="windowText" lastClr="000000"/>
                </a:solidFill>
              </a:ln>
              <a:solidFill>
                <a:srgbClr val="FEFEFE"/>
              </a:solidFill>
              <a:uFillTx/>
              <a:latin typeface="Calibri"/>
            </a:endParaRPr>
          </a:p>
        </p:txBody>
      </p:sp>
      <p:sp>
        <p:nvSpPr>
          <p:cNvPr id="17" name="TextBox 19">
            <a:extLst>
              <a:ext uri="{FF2B5EF4-FFF2-40B4-BE49-F238E27FC236}">
                <a16:creationId xmlns:a16="http://schemas.microsoft.com/office/drawing/2014/main" id="{D339B94A-B5C0-404B-8B1B-759B626BD08C}"/>
              </a:ext>
            </a:extLst>
          </p:cNvPr>
          <p:cNvSpPr txBox="1"/>
          <p:nvPr/>
        </p:nvSpPr>
        <p:spPr>
          <a:xfrm>
            <a:off x="5900449" y="1798515"/>
            <a:ext cx="196848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Sprint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1 Semaine</a:t>
            </a: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D4A94BE9-78C6-4730-8902-CA7FBD716B8F}"/>
              </a:ext>
            </a:extLst>
          </p:cNvPr>
          <p:cNvSpPr txBox="1"/>
          <p:nvPr/>
        </p:nvSpPr>
        <p:spPr>
          <a:xfrm>
            <a:off x="8618914" y="1911013"/>
            <a:ext cx="196848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 err="1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Features</a:t>
            </a:r>
            <a:endParaRPr lang="fr-FR" sz="1800" b="1" i="0" u="none" strike="noStrike" kern="1200" cap="none" spc="50" baseline="0" dirty="0">
              <a:ln>
                <a:solidFill>
                  <a:sysClr val="windowText" lastClr="000000"/>
                </a:solidFill>
              </a:ln>
              <a:solidFill>
                <a:srgbClr val="FEFEFE"/>
              </a:solidFill>
              <a:uFillTx/>
              <a:latin typeface="Calibri"/>
            </a:endParaRPr>
          </a:p>
        </p:txBody>
      </p:sp>
      <p:grpSp>
        <p:nvGrpSpPr>
          <p:cNvPr id="19" name="Group 31">
            <a:extLst>
              <a:ext uri="{FF2B5EF4-FFF2-40B4-BE49-F238E27FC236}">
                <a16:creationId xmlns:a16="http://schemas.microsoft.com/office/drawing/2014/main" id="{9C3FE31F-7B59-4625-8594-7E0B9222C0B0}"/>
              </a:ext>
            </a:extLst>
          </p:cNvPr>
          <p:cNvGrpSpPr/>
          <p:nvPr/>
        </p:nvGrpSpPr>
        <p:grpSpPr>
          <a:xfrm>
            <a:off x="8962418" y="2959656"/>
            <a:ext cx="1622694" cy="1622694"/>
            <a:chOff x="8962418" y="2959656"/>
            <a:chExt cx="1622694" cy="1622694"/>
          </a:xfrm>
        </p:grpSpPr>
        <p:pic>
          <p:nvPicPr>
            <p:cNvPr id="20" name="Picture 16">
              <a:extLst>
                <a:ext uri="{FF2B5EF4-FFF2-40B4-BE49-F238E27FC236}">
                  <a16:creationId xmlns:a16="http://schemas.microsoft.com/office/drawing/2014/main" id="{2FA51E0B-B67B-408D-B191-8252A0110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62418" y="2959656"/>
              <a:ext cx="1317897" cy="131789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1" name="Picture 29">
              <a:extLst>
                <a:ext uri="{FF2B5EF4-FFF2-40B4-BE49-F238E27FC236}">
                  <a16:creationId xmlns:a16="http://schemas.microsoft.com/office/drawing/2014/main" id="{97280F5D-0677-42CA-B5EA-C215F0104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14812" y="3112059"/>
              <a:ext cx="1317897" cy="131789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2" name="Picture 30">
              <a:extLst>
                <a:ext uri="{FF2B5EF4-FFF2-40B4-BE49-F238E27FC236}">
                  <a16:creationId xmlns:a16="http://schemas.microsoft.com/office/drawing/2014/main" id="{DA2D1BC2-8F3B-4E51-AEFB-3FD65D5FE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67215" y="3264453"/>
              <a:ext cx="1317897" cy="1317897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23" name="TextBox 35">
            <a:extLst>
              <a:ext uri="{FF2B5EF4-FFF2-40B4-BE49-F238E27FC236}">
                <a16:creationId xmlns:a16="http://schemas.microsoft.com/office/drawing/2014/main" id="{135A04BA-A059-41EF-A685-0D73F2B26BB9}"/>
              </a:ext>
            </a:extLst>
          </p:cNvPr>
          <p:cNvSpPr txBox="1"/>
          <p:nvPr/>
        </p:nvSpPr>
        <p:spPr>
          <a:xfrm>
            <a:off x="3968404" y="5698431"/>
            <a:ext cx="3198379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i="0" u="none" strike="noStrike" kern="120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rPr>
              <a:t>Agile / Scrum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D8D42A5-CA51-4F42-96EF-7D66B83EC138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23" grpId="0"/>
      <p:bldP spid="2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04D5B7B4-41EA-4C3E-A175-68D9D475A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506B738C-0AEB-4705-AA6A-A815FCF145AD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DEA7BD0-A6EC-4FB5-831C-30F913C3EAB2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C8BDAF1-1B0C-49FA-B5F7-E730C93B80B0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1.4 :  Méthodologie de travail</a:t>
            </a:r>
          </a:p>
        </p:txBody>
      </p:sp>
      <p:pic>
        <p:nvPicPr>
          <p:cNvPr id="6" name="Picture 13">
            <a:extLst>
              <a:ext uri="{FF2B5EF4-FFF2-40B4-BE49-F238E27FC236}">
                <a16:creationId xmlns:a16="http://schemas.microsoft.com/office/drawing/2014/main" id="{65B80ED4-E7A4-443C-9F73-0F1E16ECDA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0735"/>
          <a:stretch>
            <a:fillRect/>
          </a:stretch>
        </p:blipFill>
        <p:spPr>
          <a:xfrm>
            <a:off x="1591805" y="5061441"/>
            <a:ext cx="2912382" cy="971595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7" name="Group 25">
            <a:extLst>
              <a:ext uri="{FF2B5EF4-FFF2-40B4-BE49-F238E27FC236}">
                <a16:creationId xmlns:a16="http://schemas.microsoft.com/office/drawing/2014/main" id="{BFF83864-7145-4472-BF55-AC4135F239E6}"/>
              </a:ext>
            </a:extLst>
          </p:cNvPr>
          <p:cNvGrpSpPr/>
          <p:nvPr/>
        </p:nvGrpSpPr>
        <p:grpSpPr>
          <a:xfrm>
            <a:off x="7464484" y="1518507"/>
            <a:ext cx="3359003" cy="971604"/>
            <a:chOff x="7464484" y="1518507"/>
            <a:chExt cx="3359003" cy="971604"/>
          </a:xfrm>
        </p:grpSpPr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ED4E404D-96F2-46F9-9CCB-20CE28CC8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4484" y="1518507"/>
              <a:ext cx="971604" cy="971604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9" name="Picture 21">
              <a:extLst>
                <a:ext uri="{FF2B5EF4-FFF2-40B4-BE49-F238E27FC236}">
                  <a16:creationId xmlns:a16="http://schemas.microsoft.com/office/drawing/2014/main" id="{5703AB39-89C0-4341-835A-77F4BBB6D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3412"/>
            <a:stretch>
              <a:fillRect/>
            </a:stretch>
          </p:blipFill>
          <p:spPr>
            <a:xfrm>
              <a:off x="8733434" y="1592418"/>
              <a:ext cx="2090053" cy="8976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10" name="Picture 24">
            <a:extLst>
              <a:ext uri="{FF2B5EF4-FFF2-40B4-BE49-F238E27FC236}">
                <a16:creationId xmlns:a16="http://schemas.microsoft.com/office/drawing/2014/main" id="{35DE0B4C-16D6-4FE1-BEF5-2DB6E3C3A2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93" y="3277657"/>
            <a:ext cx="6096003" cy="35675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32">
            <a:extLst>
              <a:ext uri="{FF2B5EF4-FFF2-40B4-BE49-F238E27FC236}">
                <a16:creationId xmlns:a16="http://schemas.microsoft.com/office/drawing/2014/main" id="{3D34977F-E55F-4728-8544-AB2BAD7DCE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835743"/>
            <a:ext cx="6095984" cy="381089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68ABBD8-599A-48AF-B506-0E1661DB1B48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D77D238-BC8B-47F4-9379-E77F1F447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8">
            <a:extLst>
              <a:ext uri="{FF2B5EF4-FFF2-40B4-BE49-F238E27FC236}">
                <a16:creationId xmlns:a16="http://schemas.microsoft.com/office/drawing/2014/main" id="{EC0B34D7-3071-44C6-A846-0F9436161520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B2BE9C-0C1E-4D30-AE23-A178DF038D86}"/>
              </a:ext>
            </a:extLst>
          </p:cNvPr>
          <p:cNvSpPr txBox="1"/>
          <p:nvPr/>
        </p:nvSpPr>
        <p:spPr>
          <a:xfrm>
            <a:off x="5687366" y="1482041"/>
            <a:ext cx="5590230" cy="19205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C55A11"/>
                </a:solidFill>
                <a:uFillTx/>
                <a:latin typeface="Calibri Light"/>
              </a:rPr>
              <a:t>02 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C55A11"/>
                </a:solidFill>
                <a:uFillTx/>
                <a:latin typeface="Calibri Light"/>
              </a:rPr>
              <a:t>Analyse et spécification des besoins</a:t>
            </a:r>
            <a:endParaRPr lang="en-US" sz="4400" b="0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C55A11"/>
              </a:solidFill>
              <a:uFillTx/>
              <a:latin typeface="Calibri Light"/>
            </a:endParaRPr>
          </a:p>
        </p:txBody>
      </p: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9E6A7AFC-2ED6-45CE-9B36-260F79FC62FD}"/>
              </a:ext>
            </a:extLst>
          </p:cNvPr>
          <p:cNvCxnSpPr/>
          <p:nvPr/>
        </p:nvCxnSpPr>
        <p:spPr>
          <a:xfrm>
            <a:off x="9220196" y="1800718"/>
            <a:ext cx="2971800" cy="0"/>
          </a:xfrm>
          <a:prstGeom prst="straightConnector1">
            <a:avLst/>
          </a:prstGeom>
          <a:noFill/>
          <a:ln w="101598" cap="flat">
            <a:solidFill>
              <a:srgbClr val="C55A11"/>
            </a:solidFill>
            <a:prstDash val="solid"/>
            <a:miter/>
          </a:ln>
        </p:spPr>
      </p:cxnSp>
      <p:pic>
        <p:nvPicPr>
          <p:cNvPr id="6" name="Picture 16">
            <a:extLst>
              <a:ext uri="{FF2B5EF4-FFF2-40B4-BE49-F238E27FC236}">
                <a16:creationId xmlns:a16="http://schemas.microsoft.com/office/drawing/2014/main" id="{22A930BD-C2C2-4BBC-AA34-BD7C7090D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12" y="3023353"/>
            <a:ext cx="4822179" cy="340256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71077C7-08BA-48F5-8D52-10A6E3DFE19A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15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7533F5E-25CA-4546-B881-45AF3E654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B10DCCD1-8F35-4B3F-8F22-81FD6280543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EBAFF2-EBAD-49D7-AD7A-64631731C53E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 :  Analyse et spécification des besoins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6A32BD-B997-4806-BB03-FC1F6A91FED5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2.1 :  Analyse des besoins</a:t>
            </a:r>
          </a:p>
        </p:txBody>
      </p:sp>
      <p:pic>
        <p:nvPicPr>
          <p:cNvPr id="6" name="Picture 20">
            <a:extLst>
              <a:ext uri="{FF2B5EF4-FFF2-40B4-BE49-F238E27FC236}">
                <a16:creationId xmlns:a16="http://schemas.microsoft.com/office/drawing/2014/main" id="{A4C2F075-A568-4B0D-9852-D74C113A7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87" y="2604013"/>
            <a:ext cx="1161964" cy="20060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CDDE5B8D-B2F9-4680-B727-B4607B8D7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018" y="2604013"/>
            <a:ext cx="2186659" cy="20060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E0B5B0-B3CC-4F3D-8B97-6A05F9642A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1" r="21148"/>
          <a:stretch/>
        </p:blipFill>
        <p:spPr>
          <a:xfrm>
            <a:off x="8896344" y="2604013"/>
            <a:ext cx="1762125" cy="20045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56F151-EFCC-4F2C-A6BF-E0968B465427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Identification</a:t>
            </a:r>
            <a:r>
              <a:rPr lang="fr-FR" sz="3200" b="1" i="0" u="none" strike="noStrike" kern="1200" cap="none" spc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 des acteurs</a:t>
            </a:r>
            <a:endParaRPr lang="fr-FR" sz="3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F6C320-79C0-4B9D-B365-87FF99671B8D}"/>
              </a:ext>
            </a:extLst>
          </p:cNvPr>
          <p:cNvSpPr txBox="1"/>
          <p:nvPr/>
        </p:nvSpPr>
        <p:spPr>
          <a:xfrm>
            <a:off x="914444" y="4750120"/>
            <a:ext cx="2609850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Prospecteur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55B342-6749-4233-A29C-64EB827551B7}"/>
              </a:ext>
            </a:extLst>
          </p:cNvPr>
          <p:cNvSpPr txBox="1"/>
          <p:nvPr/>
        </p:nvSpPr>
        <p:spPr>
          <a:xfrm>
            <a:off x="8667707" y="4750118"/>
            <a:ext cx="2752767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Administrateur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BB6589-38CE-472F-A8A6-A4EC52E2F5B2}"/>
              </a:ext>
            </a:extLst>
          </p:cNvPr>
          <p:cNvSpPr txBox="1"/>
          <p:nvPr/>
        </p:nvSpPr>
        <p:spPr>
          <a:xfrm>
            <a:off x="4543514" y="4750119"/>
            <a:ext cx="2609850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Exploitant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79E0E7-A3E4-4918-854C-F8A206852256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/>
      <p:bldP spid="10" grpId="1"/>
      <p:bldP spid="11" grpId="0"/>
      <p:bldP spid="11" grpId="1"/>
      <p:bldP spid="14" grpId="0"/>
      <p:bldP spid="14" grpId="1"/>
      <p:bldP spid="15" grpId="0"/>
      <p:bldP spid="1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7533F5E-25CA-4546-B881-45AF3E654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B10DCCD1-8F35-4B3F-8F22-81FD6280543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EBAFF2-EBAD-49D7-AD7A-64631731C53E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 :  Analyse et spécification des besoins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6A32BD-B997-4806-BB03-FC1F6A91FED5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2.1 :  Analyse des besoins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7C8F4A-D243-4D13-8F8A-2A2D263231A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fonctionnels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F5EF5A-F71B-489F-8111-FDF9F5E43064}"/>
              </a:ext>
            </a:extLst>
          </p:cNvPr>
          <p:cNvSpPr txBox="1"/>
          <p:nvPr/>
        </p:nvSpPr>
        <p:spPr>
          <a:xfrm>
            <a:off x="2178424" y="2426292"/>
            <a:ext cx="969532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Créer des anomalies lors de leur exploitation.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Ajouter des attachements aux anomalies qui a crée.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Suivre et consulter les anomalies qui a créer.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Consulter la liste des attachements liées par anomalies.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Notifier les exploitants au cas d’un dérangement fatal </a:t>
            </a:r>
            <a:br>
              <a:rPr lang="fr-FR" dirty="0"/>
            </a:br>
            <a:endParaRPr lang="fr-FR" dirty="0"/>
          </a:p>
        </p:txBody>
      </p:sp>
      <p:pic>
        <p:nvPicPr>
          <p:cNvPr id="17" name="Picture 20">
            <a:extLst>
              <a:ext uri="{FF2B5EF4-FFF2-40B4-BE49-F238E27FC236}">
                <a16:creationId xmlns:a16="http://schemas.microsoft.com/office/drawing/2014/main" id="{34D9076D-DC28-43E1-BF66-7BEEBDF65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30" y="2713860"/>
            <a:ext cx="1161964" cy="200609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E4B83B-EF09-4D3A-A44F-DDDF91224682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92920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 uiExpand="1" build="allAtOnce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7533F5E-25CA-4546-B881-45AF3E654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B10DCCD1-8F35-4B3F-8F22-81FD6280543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EBAFF2-EBAD-49D7-AD7A-64631731C53E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 :  Analyse et spécification des besoins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6A32BD-B997-4806-BB03-FC1F6A91FED5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2.1 :  Analyse des besoins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7C8F4A-D243-4D13-8F8A-2A2D263231A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fonctionnels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F5EF5A-F71B-489F-8111-FDF9F5E43064}"/>
              </a:ext>
            </a:extLst>
          </p:cNvPr>
          <p:cNvSpPr txBox="1"/>
          <p:nvPr/>
        </p:nvSpPr>
        <p:spPr>
          <a:xfrm>
            <a:off x="2178424" y="2426292"/>
            <a:ext cx="969532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suivre et consulter les anomalies par étape, date &amp; criticité.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consulter les attachements liées par anomalies.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 Ajouter des attachements aux anomalies qui ne sont pas encore résolu.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Faire des interventions au cas d’une perturbation </a:t>
            </a:r>
            <a:br>
              <a:rPr lang="fr-FR" sz="3200" dirty="0"/>
            </a:br>
            <a:endParaRPr lang="fr-FR" dirty="0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3A1980A3-2735-4FF9-9456-A074DA968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0" y="3085238"/>
            <a:ext cx="2186659" cy="200609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D775C68-0029-4F26-A11D-9E603D738003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88546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5">
            <a:extLst>
              <a:ext uri="{FF2B5EF4-FFF2-40B4-BE49-F238E27FC236}">
                <a16:creationId xmlns:a16="http://schemas.microsoft.com/office/drawing/2014/main" id="{DBEF3934-C6A1-41B3-981F-A41DA00FD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096C741B-E440-4A67-908E-1CB375C9D67F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3922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4" name="Picture 48">
            <a:extLst>
              <a:ext uri="{FF2B5EF4-FFF2-40B4-BE49-F238E27FC236}">
                <a16:creationId xmlns:a16="http://schemas.microsoft.com/office/drawing/2014/main" id="{76A767B7-7E10-45A3-9F59-50F8D620A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571" y="716898"/>
            <a:ext cx="4470922" cy="447092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DBAF2DC-95F5-4632-80E4-69852AFB2D4A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</p:spTree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7533F5E-25CA-4546-B881-45AF3E654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B10DCCD1-8F35-4B3F-8F22-81FD6280543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EBAFF2-EBAD-49D7-AD7A-64631731C53E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 :  Analyse et spécification des besoins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6A32BD-B997-4806-BB03-FC1F6A91FED5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2.1 :  Analyse des besoins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7C8F4A-D243-4D13-8F8A-2A2D263231A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fonctionnels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F5EF5A-F71B-489F-8111-FDF9F5E43064}"/>
              </a:ext>
            </a:extLst>
          </p:cNvPr>
          <p:cNvSpPr txBox="1"/>
          <p:nvPr/>
        </p:nvSpPr>
        <p:spPr>
          <a:xfrm>
            <a:off x="2178414" y="1854133"/>
            <a:ext cx="969532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Gérer :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Prospecteurs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Exploitants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Géolocalisation (Mine, Zone, Tranchée, Sortie)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Machines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 Consulter :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Tournées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Chantiers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E87D15-5788-42FB-AF02-0C9252E65D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1" r="21148"/>
          <a:stretch/>
        </p:blipFill>
        <p:spPr>
          <a:xfrm>
            <a:off x="416289" y="2844601"/>
            <a:ext cx="1762125" cy="20045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26F13A3-78C9-492B-A46A-9AC8F4106179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69033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0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/>
      <p:bldP spid="8" grpId="0" uiExpand="1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7533F5E-25CA-4546-B881-45AF3E654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B10DCCD1-8F35-4B3F-8F22-81FD6280543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EBAFF2-EBAD-49D7-AD7A-64631731C53E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 :  Analyse et spécification des besoins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6A32BD-B997-4806-BB03-FC1F6A91FED5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2.1 :  Analyse des besoins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7C8F4A-D243-4D13-8F8A-2A2D263231A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non fonctionnels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F809F7A-26F6-4BAB-B042-83EDC1BF97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5522206"/>
              </p:ext>
            </p:extLst>
          </p:nvPr>
        </p:nvGraphicFramePr>
        <p:xfrm>
          <a:off x="-2460811" y="1651580"/>
          <a:ext cx="16647458" cy="5058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C9D67E6F-1877-4EC6-90FF-B68F60AAEA7B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421943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Graphic spid="6" grpId="0">
        <p:bldAsOne/>
      </p:bldGraphic>
      <p:bldGraphic spid="6" grpId="1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7533F5E-25CA-4546-B881-45AF3E654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B10DCCD1-8F35-4B3F-8F22-81FD6280543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EBAFF2-EBAD-49D7-AD7A-64631731C53E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 :  Analyse et spécification des besoins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6A32BD-B997-4806-BB03-FC1F6A91FED5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2.1 :  Analyse des besoins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7C8F4A-D243-4D13-8F8A-2A2D263231A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Diagramme des</a:t>
            </a:r>
            <a:r>
              <a:rPr lang="fr-FR" sz="3200" b="1" i="0" u="none" strike="noStrike" kern="1200" cap="none" spc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 cas d’utilisation</a:t>
            </a:r>
            <a:endParaRPr lang="fr-FR" sz="3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2F11A1-BB5F-4C11-B3A6-5BE74E507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71" y="2139390"/>
            <a:ext cx="4435224" cy="20347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E83376-ABC5-4483-9F08-D38C8F7A8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72" y="4394819"/>
            <a:ext cx="4435224" cy="1623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B323A4-2F3F-46AC-B35D-2A4F5968FC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60" y="2139390"/>
            <a:ext cx="4214225" cy="3878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0AAEDBD-7333-4120-BB51-06B4FFFA9271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79297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6DC4056-3DF8-481C-9AB3-FAB6AC9E5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CAF8C1EF-BEA7-49D1-9806-22B1DFDB7007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E2CB103-5831-408C-89FA-D0CF411EC204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 :  Analyse et spécification des besoins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BFB7BC9-1126-4449-801E-0421F8F598F6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2.2 : Planning du projet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286852-9947-41ED-B872-302B1BC019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40" y="1137289"/>
            <a:ext cx="7926956" cy="4935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31EE7-3A6A-4752-AB10-4C61CCD442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3"/>
          <a:stretch/>
        </p:blipFill>
        <p:spPr>
          <a:xfrm>
            <a:off x="2495796" y="1438836"/>
            <a:ext cx="9404851" cy="49350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BEF4414-BB48-46FB-A9A7-7794AE2BF3F5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41BC0897-1E2A-446D-A2B7-BA15A95B4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0">
            <a:extLst>
              <a:ext uri="{FF2B5EF4-FFF2-40B4-BE49-F238E27FC236}">
                <a16:creationId xmlns:a16="http://schemas.microsoft.com/office/drawing/2014/main" id="{AF9CCBC3-2326-430D-BD57-3F980661C3C1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8BE43F-1C27-4FB4-B58F-D9B6640C5EE7}"/>
              </a:ext>
            </a:extLst>
          </p:cNvPr>
          <p:cNvSpPr txBox="1"/>
          <p:nvPr/>
        </p:nvSpPr>
        <p:spPr>
          <a:xfrm>
            <a:off x="7124703" y="1482041"/>
            <a:ext cx="4152903" cy="19205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uFillTx/>
                <a:latin typeface="Calibri Light"/>
              </a:rPr>
              <a:t>03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uFillTx/>
                <a:latin typeface="Calibri Light"/>
              </a:rPr>
              <a:t>Conception </a:t>
            </a:r>
            <a:r>
              <a:rPr lang="en-US" sz="4400" b="0" i="0" u="none" strike="noStrike" kern="1200" cap="none" spc="0" baseline="0" dirty="0" err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uFillTx/>
                <a:latin typeface="Calibri Light"/>
              </a:rPr>
              <a:t>génerale</a:t>
            </a:r>
            <a:r>
              <a:rPr lang="en-US" sz="4400" b="0" i="0" u="none" strike="noStrike" kern="1200" cap="none" spc="0" baseline="0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uFillTx/>
                <a:latin typeface="Calibri Light"/>
              </a:rPr>
              <a:t> du </a:t>
            </a:r>
            <a:r>
              <a:rPr lang="en-US" sz="4400" b="0" i="0" u="none" strike="noStrike" kern="1200" cap="none" spc="0" baseline="0" dirty="0" err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uFillTx/>
                <a:latin typeface="Calibri Light"/>
              </a:rPr>
              <a:t>projet</a:t>
            </a:r>
            <a:endParaRPr lang="en-US" sz="4400" b="0" i="0" u="none" strike="noStrike" kern="1200" cap="none" spc="0" baseline="0" dirty="0">
              <a:ln>
                <a:solidFill>
                  <a:schemeClr val="tx1"/>
                </a:solidFill>
              </a:ln>
              <a:solidFill>
                <a:srgbClr val="00B050"/>
              </a:solidFill>
              <a:uFillTx/>
              <a:latin typeface="Calibri Light"/>
            </a:endParaRPr>
          </a:p>
        </p:txBody>
      </p: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006A2AC2-E239-4E9F-B616-45279ADECBC3}"/>
              </a:ext>
            </a:extLst>
          </p:cNvPr>
          <p:cNvCxnSpPr/>
          <p:nvPr/>
        </p:nvCxnSpPr>
        <p:spPr>
          <a:xfrm>
            <a:off x="9220196" y="1800718"/>
            <a:ext cx="2971800" cy="0"/>
          </a:xfrm>
          <a:prstGeom prst="straightConnector1">
            <a:avLst/>
          </a:prstGeom>
          <a:noFill/>
          <a:ln w="101598" cap="flat">
            <a:solidFill>
              <a:srgbClr val="00B050"/>
            </a:solidFill>
            <a:prstDash val="solid"/>
            <a:miter/>
          </a:ln>
        </p:spPr>
      </p:cxnSp>
      <p:pic>
        <p:nvPicPr>
          <p:cNvPr id="6" name="Picture 8">
            <a:extLst>
              <a:ext uri="{FF2B5EF4-FFF2-40B4-BE49-F238E27FC236}">
                <a16:creationId xmlns:a16="http://schemas.microsoft.com/office/drawing/2014/main" id="{6CE57EAB-3EBD-45CB-B5F5-664B244E9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510" y="2062420"/>
            <a:ext cx="2595560" cy="3429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2CCFEE-6F90-49E6-A74F-6A690CFAB717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23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72B5669E-9172-42A0-8418-D0EAC7B00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4F2696C4-6BC2-4819-9E5E-2B9FBC661D8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5455F84-1A61-4216-BD19-47F8F6268639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3 :  Conception génerale du projet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E9BDF4B-E765-464F-B5AA-1203C9AFC6A7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3.1 :  Conception générale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B6B3B6-EF14-46D0-9E91-0870EABD1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118" y="1210123"/>
            <a:ext cx="6444753" cy="52734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6797C0-AA8A-4C32-A035-61B5387CB72E}"/>
              </a:ext>
            </a:extLst>
          </p:cNvPr>
          <p:cNvSpPr/>
          <p:nvPr/>
        </p:nvSpPr>
        <p:spPr>
          <a:xfrm>
            <a:off x="-144209" y="2136338"/>
            <a:ext cx="433610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Architecture </a:t>
            </a:r>
            <a:r>
              <a:rPr lang="fr-FR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globale</a:t>
            </a:r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du </a:t>
            </a:r>
            <a:r>
              <a:rPr lang="en-US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système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10E265-AC52-4FCF-9FFE-A89F0F6AE233}"/>
              </a:ext>
            </a:extLst>
          </p:cNvPr>
          <p:cNvSpPr/>
          <p:nvPr/>
        </p:nvSpPr>
        <p:spPr>
          <a:xfrm>
            <a:off x="4393300" y="1571238"/>
            <a:ext cx="2317388" cy="221887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BackOffice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3F8133-57B6-4B7A-AFB1-08D4743D9AAC}"/>
              </a:ext>
            </a:extLst>
          </p:cNvPr>
          <p:cNvSpPr/>
          <p:nvPr/>
        </p:nvSpPr>
        <p:spPr>
          <a:xfrm>
            <a:off x="4393300" y="3903628"/>
            <a:ext cx="2317388" cy="221887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FrontOffice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F277CE-2D99-4916-8071-06C31A969862}"/>
              </a:ext>
            </a:extLst>
          </p:cNvPr>
          <p:cNvSpPr/>
          <p:nvPr/>
        </p:nvSpPr>
        <p:spPr>
          <a:xfrm>
            <a:off x="7798701" y="1062318"/>
            <a:ext cx="3751464" cy="556708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200" b="1" spc="50" dirty="0" err="1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BackEnd</a:t>
            </a:r>
            <a:endParaRPr lang="fr-FR" sz="3200" b="1" spc="50" dirty="0">
              <a:ln w="9525" cmpd="sng">
                <a:solidFill>
                  <a:schemeClr val="tx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CC627D-DB85-4C4B-8F8B-24496DF73923}"/>
              </a:ext>
            </a:extLst>
          </p:cNvPr>
          <p:cNvSpPr/>
          <p:nvPr/>
        </p:nvSpPr>
        <p:spPr>
          <a:xfrm>
            <a:off x="3845828" y="1062318"/>
            <a:ext cx="3751464" cy="5567082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 sz="3200" b="1" spc="50" dirty="0">
              <a:ln w="9525" cmpd="sng">
                <a:solidFill>
                  <a:schemeClr val="tx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40AC9-428D-4F4B-8F71-9290C80AEDCC}"/>
              </a:ext>
            </a:extLst>
          </p:cNvPr>
          <p:cNvSpPr/>
          <p:nvPr/>
        </p:nvSpPr>
        <p:spPr>
          <a:xfrm>
            <a:off x="8000111" y="2965782"/>
            <a:ext cx="1324512" cy="138044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1" spc="50" dirty="0">
              <a:ln w="9525" cmpd="sng">
                <a:solidFill>
                  <a:schemeClr val="tx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1B0E6F-9042-477B-A20E-B7759F555B0F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8" grpId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6DECBC36-CF91-4FBD-9F84-7EF8412E8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AA7AEB99-E236-4FB5-A573-C0997F5334EC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2B1E58D-3BFD-4222-B5FC-9178878DB551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3 :  Conception génerale du projet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EC05FBB-F605-44AB-A361-1A6D48E95B8A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3.2 : Diagramme des entités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935445-2EE1-4A3E-AF97-F3352F01CD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4" y="1023000"/>
            <a:ext cx="10089776" cy="52702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156B21-5A3C-4ACE-B3C3-A2EDD59CC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7116" y="5450805"/>
            <a:ext cx="2799778" cy="11263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AA4E173-F655-44C6-961F-7A2CF665A97B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D3C6D552-03B4-4F66-9287-ECAE8EC91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67"/>
            <a:ext cx="12182478" cy="68633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840B679A-E770-4956-B48C-465C7E4792A8}"/>
              </a:ext>
            </a:extLst>
          </p:cNvPr>
          <p:cNvSpPr/>
          <p:nvPr/>
        </p:nvSpPr>
        <p:spPr>
          <a:xfrm>
            <a:off x="-1767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1F7816-B98E-4A59-B429-8578EBD03383}"/>
              </a:ext>
            </a:extLst>
          </p:cNvPr>
          <p:cNvSpPr txBox="1"/>
          <p:nvPr/>
        </p:nvSpPr>
        <p:spPr>
          <a:xfrm>
            <a:off x="7124703" y="1482041"/>
            <a:ext cx="4152903" cy="19205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 dirty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uFillTx/>
                <a:latin typeface="Calibri Light"/>
              </a:rPr>
              <a:t>04 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 dirty="0" err="1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uFillTx/>
                <a:latin typeface="Calibri Light"/>
              </a:rPr>
              <a:t>Implémentation</a:t>
            </a:r>
            <a:r>
              <a:rPr lang="en-US" sz="4400" b="0" i="0" u="none" strike="noStrike" kern="1200" cap="none" spc="0" baseline="0" dirty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uFillTx/>
                <a:latin typeface="Calibri Light"/>
              </a:rPr>
              <a:t> de la solution</a:t>
            </a:r>
          </a:p>
        </p:txBody>
      </p: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57C71089-1CAE-4CBE-8BAF-F170C0AD0E71}"/>
              </a:ext>
            </a:extLst>
          </p:cNvPr>
          <p:cNvCxnSpPr/>
          <p:nvPr/>
        </p:nvCxnSpPr>
        <p:spPr>
          <a:xfrm>
            <a:off x="9220196" y="1800718"/>
            <a:ext cx="2971800" cy="0"/>
          </a:xfrm>
          <a:prstGeom prst="straightConnector1">
            <a:avLst/>
          </a:prstGeom>
          <a:noFill/>
          <a:ln w="101598" cap="flat">
            <a:solidFill>
              <a:srgbClr val="C00000"/>
            </a:solidFill>
            <a:prstDash val="solid"/>
            <a:miter/>
          </a:ln>
        </p:spPr>
      </p:cxnSp>
      <p:pic>
        <p:nvPicPr>
          <p:cNvPr id="6" name="Picture 6">
            <a:extLst>
              <a:ext uri="{FF2B5EF4-FFF2-40B4-BE49-F238E27FC236}">
                <a16:creationId xmlns:a16="http://schemas.microsoft.com/office/drawing/2014/main" id="{D99D6E31-9150-4EFF-8161-790B4E479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107" y="2124946"/>
            <a:ext cx="4531071" cy="377588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3E55B0A-9159-4C3C-AEAD-8D00EA2DBA18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26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EBD8DA39-B8B9-4642-B592-92FF8BDF4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367"/>
            <a:ext cx="12182478" cy="68633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C6B5B719-5342-4B91-BD0A-2B5DA5C78EDF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570971E-4DE0-4015-A1AE-ED32FC35E089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 : Implémentation de la solution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BFA7B9F-CA2C-4300-AD13-C344B78A31C9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4.2 : Architecture technique du système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9A7955-C060-4F7D-BEFA-52720F1D19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032" y="996436"/>
            <a:ext cx="8649935" cy="5492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B6113E6-81B0-451F-B905-A3ECD3E8C018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598BE537-31F4-4A98-8382-941BDF0BC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367"/>
            <a:ext cx="12182478" cy="68633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6264291F-518C-4E8C-8E98-2F407F3261CD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99B2ADB-D3FE-440D-878C-BBBA9346B13D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 : Implémentation de la solution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4FBB797-6F39-4FA1-B810-DCABC76291CC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4.3 :  Implémentation &amp; tests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67265A8-5944-46E7-A4E3-2B1136375A85}"/>
              </a:ext>
            </a:extLst>
          </p:cNvPr>
          <p:cNvGrpSpPr/>
          <p:nvPr/>
        </p:nvGrpSpPr>
        <p:grpSpPr>
          <a:xfrm>
            <a:off x="6467467" y="915711"/>
            <a:ext cx="4125603" cy="5862320"/>
            <a:chOff x="3667117" y="995680"/>
            <a:chExt cx="4125603" cy="586232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248F824-AAA1-454F-A57D-6EA98D90C32E}"/>
                </a:ext>
              </a:extLst>
            </p:cNvPr>
            <p:cNvGrpSpPr/>
            <p:nvPr/>
          </p:nvGrpSpPr>
          <p:grpSpPr>
            <a:xfrm>
              <a:off x="3667117" y="995680"/>
              <a:ext cx="4125603" cy="5862320"/>
              <a:chOff x="3596121" y="668594"/>
              <a:chExt cx="4512325" cy="6189406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AD4C1C4-D8EA-486C-BFCD-1AF97C8A76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6121" y="668594"/>
                <a:ext cx="4512325" cy="6189406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9DC3DEB-403D-4C6E-B790-7EE5ED70A61A}"/>
                  </a:ext>
                </a:extLst>
              </p:cNvPr>
              <p:cNvSpPr/>
              <p:nvPr/>
            </p:nvSpPr>
            <p:spPr>
              <a:xfrm>
                <a:off x="4389120" y="1574800"/>
                <a:ext cx="2921000" cy="461460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7CA8D95-8563-4296-B8B2-95F284F33573}"/>
                </a:ext>
              </a:extLst>
            </p:cNvPr>
            <p:cNvSpPr/>
            <p:nvPr/>
          </p:nvSpPr>
          <p:spPr>
            <a:xfrm>
              <a:off x="4312920" y="1811655"/>
              <a:ext cx="2819400" cy="446722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DB2F32C-4312-4D33-A2A8-0503E4DD4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7640" y="1774028"/>
            <a:ext cx="2670660" cy="43923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AC2F6C-8B16-4915-B076-1C5D4EE39C5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1" t="246" r="1622" b="490"/>
          <a:stretch/>
        </p:blipFill>
        <p:spPr>
          <a:xfrm>
            <a:off x="7182343" y="1768615"/>
            <a:ext cx="2698257" cy="44032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37FA6B-7A5C-42FF-8156-CB38286491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05"/>
          <a:stretch/>
        </p:blipFill>
        <p:spPr>
          <a:xfrm>
            <a:off x="7162041" y="1774028"/>
            <a:ext cx="2716605" cy="43958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88CF89-9659-4C04-92AE-34093031F4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7640" y="1768391"/>
            <a:ext cx="2691006" cy="43923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CF9D57-FA92-45AC-A030-CA5614573D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4629" y="1772289"/>
            <a:ext cx="2724018" cy="43958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6DBFA7-F058-4FD0-8DBA-FD249739E7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5818" y="1779251"/>
            <a:ext cx="2702208" cy="43802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1B9095-A877-41CF-9055-1D17A6CDDE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87640" y="1776435"/>
            <a:ext cx="2691006" cy="43813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F46E625-412C-4AC7-AEEB-37941275316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62041" y="1748185"/>
            <a:ext cx="2735084" cy="44202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EBC1AE-CF3F-4A28-9368-22499BCB9B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63003" y="1749200"/>
            <a:ext cx="2734121" cy="44085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D2B9FEF-1680-4096-B628-47D8044728F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36248" y="1744016"/>
            <a:ext cx="2760876" cy="44278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14684A-FEC5-49ED-8F2C-3BA70C313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35110" y="1767376"/>
            <a:ext cx="2767515" cy="4420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C7A7FB-C5E6-4FBD-A2FA-D2799AA2236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33451" y="1747793"/>
            <a:ext cx="2763673" cy="4421877"/>
          </a:xfrm>
          <a:prstGeom prst="rect">
            <a:avLst/>
          </a:prstGeom>
        </p:spPr>
      </p:pic>
      <p:pic>
        <p:nvPicPr>
          <p:cNvPr id="24" name="Picture 20">
            <a:extLst>
              <a:ext uri="{FF2B5EF4-FFF2-40B4-BE49-F238E27FC236}">
                <a16:creationId xmlns:a16="http://schemas.microsoft.com/office/drawing/2014/main" id="{8BBA4F28-A7DC-4680-9E20-6E2A08A804A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52752" y="2961541"/>
            <a:ext cx="1161964" cy="20060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0F1BED4-8D27-4E78-BE0C-896E4347A99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31996" y="1769563"/>
            <a:ext cx="2739436" cy="440556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03D7839-1CBE-42D9-B18F-5255191EDB1B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C352A0B9-6C74-41A3-A20A-34A8736F2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8475"/>
            <a:ext cx="12191996" cy="693437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948B1CCE-A755-42DC-B1FD-B9D27D9B27BD}"/>
              </a:ext>
            </a:extLst>
          </p:cNvPr>
          <p:cNvSpPr/>
          <p:nvPr/>
        </p:nvSpPr>
        <p:spPr>
          <a:xfrm>
            <a:off x="0" y="-58475"/>
            <a:ext cx="12191996" cy="6916475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189A41-D671-448B-83AC-81C828990804}"/>
              </a:ext>
            </a:extLst>
          </p:cNvPr>
          <p:cNvSpPr/>
          <p:nvPr/>
        </p:nvSpPr>
        <p:spPr>
          <a:xfrm>
            <a:off x="1137138" y="1229895"/>
            <a:ext cx="9917719" cy="4893548"/>
          </a:xfrm>
          <a:prstGeom prst="rect">
            <a:avLst/>
          </a:prstGeom>
          <a:solidFill>
            <a:srgbClr val="B4C7E7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5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Bahnschrift SemiLight" pitchFamily="34"/>
              </a:rPr>
              <a:t>Introduction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320B67B-4EEB-4865-BDEB-D4AFFBC6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311" y="425845"/>
            <a:ext cx="4604433" cy="32646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AE826D-7974-41D0-AA2A-5E42294AE08B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598BE537-31F4-4A98-8382-941BDF0BC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67"/>
            <a:ext cx="12182478" cy="68633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6264291F-518C-4E8C-8E98-2F407F3261CD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99B2ADB-D3FE-440D-878C-BBBA9346B13D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 : Implémentation de la solution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4FBB797-6F39-4FA1-B810-DCABC76291CC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4.3 :  Implémentation &amp; tests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284346A-8A78-4B14-9C94-34B395AC9E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08" y="1571483"/>
            <a:ext cx="2668022" cy="111279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22F711D-BCE1-438F-89A5-8E75B6409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325" y="4566724"/>
            <a:ext cx="1838728" cy="183872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FD3FBF1-C085-46C9-AB33-4C5A480103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83" y="2905647"/>
            <a:ext cx="2879412" cy="143970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92836C-15E2-426A-8287-D630082856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809" y="2684276"/>
            <a:ext cx="7317413" cy="28727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E3CEA66-FCCC-4DCC-A85E-B7A18ACAD839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61744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598BE537-31F4-4A98-8382-941BDF0BC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367"/>
            <a:ext cx="12182478" cy="68633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6264291F-518C-4E8C-8E98-2F407F3261CD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99B2ADB-D3FE-440D-878C-BBBA9346B13D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 : Implémentation de la solution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4FBB797-6F39-4FA1-B810-DCABC76291CC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4.3 :  Implémentation &amp; tests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55853C-A588-4AD0-A745-FE26B99005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34" y="1088111"/>
            <a:ext cx="8425543" cy="4450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6463A6-1891-47D7-8C6A-E4A0475264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629" y="1695236"/>
            <a:ext cx="5906012" cy="4930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EC1649-AA89-4408-8BF5-44F761C68C16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429475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598BE537-31F4-4A98-8382-941BDF0BC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367"/>
            <a:ext cx="12182478" cy="68633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6264291F-518C-4E8C-8E98-2F407F3261CD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99B2ADB-D3FE-440D-878C-BBBA9346B13D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 : Implémentation de la solution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4FBB797-6F39-4FA1-B810-DCABC76291CC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4.3 :  Implémentation &amp; tests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F356F9-2209-4A16-90AB-2713ABD11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12" y="2481346"/>
            <a:ext cx="10303133" cy="2072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63CA5E-56CE-4D01-8B70-9B94231D45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753" y="1959589"/>
            <a:ext cx="1566983" cy="11003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367F72-592C-4D42-AF86-EBB2D61D84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262" y="2600434"/>
            <a:ext cx="771137" cy="7489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27AE30-16E4-42E9-9B04-DEEC88DEBC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526" y="2600434"/>
            <a:ext cx="771137" cy="7557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AA47D0E-250A-4F94-A1E1-09FD5B155015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128853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>
            <a:extLst>
              <a:ext uri="{FF2B5EF4-FFF2-40B4-BE49-F238E27FC236}">
                <a16:creationId xmlns:a16="http://schemas.microsoft.com/office/drawing/2014/main" id="{1304EDB8-C5E9-495B-84C9-0625936BC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B62139AF-45ED-47AA-B86D-F5B66DB36372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3C8CC9-E521-49E7-A9BF-92268E899338}"/>
              </a:ext>
            </a:extLst>
          </p:cNvPr>
          <p:cNvGrpSpPr/>
          <p:nvPr/>
        </p:nvGrpSpPr>
        <p:grpSpPr>
          <a:xfrm>
            <a:off x="405618" y="1293894"/>
            <a:ext cx="11090429" cy="4893548"/>
            <a:chOff x="405618" y="1293894"/>
            <a:chExt cx="11090429" cy="4893548"/>
          </a:xfrm>
        </p:grpSpPr>
        <p:sp>
          <p:nvSpPr>
            <p:cNvPr id="4" name="Rectangle 7">
              <a:extLst>
                <a:ext uri="{FF2B5EF4-FFF2-40B4-BE49-F238E27FC236}">
                  <a16:creationId xmlns:a16="http://schemas.microsoft.com/office/drawing/2014/main" id="{DB568655-7F7F-43CE-8C2F-8C0BB57C4244}"/>
                </a:ext>
              </a:extLst>
            </p:cNvPr>
            <p:cNvSpPr/>
            <p:nvPr/>
          </p:nvSpPr>
          <p:spPr>
            <a:xfrm>
              <a:off x="405618" y="1293894"/>
              <a:ext cx="8433584" cy="4893548"/>
            </a:xfrm>
            <a:prstGeom prst="rect">
              <a:avLst/>
            </a:prstGeom>
            <a:solidFill>
              <a:srgbClr val="B4C7E7">
                <a:alpha val="5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5400" b="1" i="0" u="none" strike="noStrike" kern="1200" cap="none" spc="0" baseline="0" dirty="0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effectLst>
                    <a:outerShdw dist="22860" dir="5400000">
                      <a:srgbClr val="000000"/>
                    </a:outerShdw>
                  </a:effectLst>
                  <a:uFillTx/>
                  <a:latin typeface="Bahnschrift SemiLight" pitchFamily="34"/>
                </a:rPr>
                <a:t>Conclusion</a:t>
              </a:r>
            </a:p>
          </p:txBody>
        </p:sp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4F062BFE-AE54-43D4-BFE9-C125BEEA5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86044" y="2321561"/>
              <a:ext cx="3810003" cy="381000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ABD756E-23B4-43C5-A6B6-4C8588CB19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449" y="335279"/>
            <a:ext cx="5800727" cy="61874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1DFE9-A445-4C5E-BA03-4E88EBFDD5A8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32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E779041B-6ED9-46FF-A034-9163140C0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2C2035BD-BED9-4C3E-8817-79DC41442C22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3922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4" name="Straight Connector 19">
            <a:extLst>
              <a:ext uri="{FF2B5EF4-FFF2-40B4-BE49-F238E27FC236}">
                <a16:creationId xmlns:a16="http://schemas.microsoft.com/office/drawing/2014/main" id="{09965F0A-6B6C-4BB3-A483-E91C70AA8B3B}"/>
              </a:ext>
            </a:extLst>
          </p:cNvPr>
          <p:cNvCxnSpPr/>
          <p:nvPr/>
        </p:nvCxnSpPr>
        <p:spPr>
          <a:xfrm>
            <a:off x="6958858" y="3442651"/>
            <a:ext cx="2252871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5" name="Straight Connector 20">
            <a:extLst>
              <a:ext uri="{FF2B5EF4-FFF2-40B4-BE49-F238E27FC236}">
                <a16:creationId xmlns:a16="http://schemas.microsoft.com/office/drawing/2014/main" id="{BD233B89-6C86-4695-8D19-40E8C57F7253}"/>
              </a:ext>
            </a:extLst>
          </p:cNvPr>
          <p:cNvCxnSpPr/>
          <p:nvPr/>
        </p:nvCxnSpPr>
        <p:spPr>
          <a:xfrm>
            <a:off x="9196788" y="3442651"/>
            <a:ext cx="2995208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6" name="Straight Connector 22">
            <a:extLst>
              <a:ext uri="{FF2B5EF4-FFF2-40B4-BE49-F238E27FC236}">
                <a16:creationId xmlns:a16="http://schemas.microsoft.com/office/drawing/2014/main" id="{659F6AE9-FD97-4C4D-8E56-C718665C7E20}"/>
              </a:ext>
            </a:extLst>
          </p:cNvPr>
          <p:cNvCxnSpPr/>
          <p:nvPr/>
        </p:nvCxnSpPr>
        <p:spPr>
          <a:xfrm>
            <a:off x="4695105" y="3442651"/>
            <a:ext cx="2252871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7" name="Straight Connector 23">
            <a:extLst>
              <a:ext uri="{FF2B5EF4-FFF2-40B4-BE49-F238E27FC236}">
                <a16:creationId xmlns:a16="http://schemas.microsoft.com/office/drawing/2014/main" id="{9AD8C8F1-D8D2-4333-87C6-D6F9DE31DCC9}"/>
              </a:ext>
            </a:extLst>
          </p:cNvPr>
          <p:cNvCxnSpPr/>
          <p:nvPr/>
        </p:nvCxnSpPr>
        <p:spPr>
          <a:xfrm>
            <a:off x="2441676" y="3442651"/>
            <a:ext cx="2252871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8" name="Straight Connector 25">
            <a:extLst>
              <a:ext uri="{FF2B5EF4-FFF2-40B4-BE49-F238E27FC236}">
                <a16:creationId xmlns:a16="http://schemas.microsoft.com/office/drawing/2014/main" id="{119C7FA9-5ADB-48F0-AA7E-2BB0B80A2219}"/>
              </a:ext>
            </a:extLst>
          </p:cNvPr>
          <p:cNvCxnSpPr/>
          <p:nvPr/>
        </p:nvCxnSpPr>
        <p:spPr>
          <a:xfrm>
            <a:off x="0" y="3442651"/>
            <a:ext cx="2322283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sp>
        <p:nvSpPr>
          <p:cNvPr id="9" name="Oval 26">
            <a:extLst>
              <a:ext uri="{FF2B5EF4-FFF2-40B4-BE49-F238E27FC236}">
                <a16:creationId xmlns:a16="http://schemas.microsoft.com/office/drawing/2014/main" id="{68F4DF60-D9B4-4D74-A12E-2DF91275BC53}"/>
              </a:ext>
            </a:extLst>
          </p:cNvPr>
          <p:cNvSpPr/>
          <p:nvPr/>
        </p:nvSpPr>
        <p:spPr>
          <a:xfrm>
            <a:off x="2298701" y="3347398"/>
            <a:ext cx="190496" cy="19049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3A1A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" name="Circle: Hollow 27">
            <a:extLst>
              <a:ext uri="{FF2B5EF4-FFF2-40B4-BE49-F238E27FC236}">
                <a16:creationId xmlns:a16="http://schemas.microsoft.com/office/drawing/2014/main" id="{D0460C13-B476-4FF0-B7AE-DC4860322D90}"/>
              </a:ext>
            </a:extLst>
          </p:cNvPr>
          <p:cNvSpPr/>
          <p:nvPr/>
        </p:nvSpPr>
        <p:spPr>
          <a:xfrm>
            <a:off x="2179636" y="3228334"/>
            <a:ext cx="428625" cy="42862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5281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03A1A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Circle: Hollow 28">
            <a:extLst>
              <a:ext uri="{FF2B5EF4-FFF2-40B4-BE49-F238E27FC236}">
                <a16:creationId xmlns:a16="http://schemas.microsoft.com/office/drawing/2014/main" id="{5732344D-A01E-4E8D-B2B6-4E63A5F5625D}"/>
              </a:ext>
            </a:extLst>
          </p:cNvPr>
          <p:cNvSpPr/>
          <p:nvPr/>
        </p:nvSpPr>
        <p:spPr>
          <a:xfrm>
            <a:off x="2046765" y="3095463"/>
            <a:ext cx="694367" cy="69436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2879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D0CECE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12" name="Straight Connector 29">
            <a:extLst>
              <a:ext uri="{FF2B5EF4-FFF2-40B4-BE49-F238E27FC236}">
                <a16:creationId xmlns:a16="http://schemas.microsoft.com/office/drawing/2014/main" id="{8F4CA1EE-6794-42AE-817E-97BEE430963D}"/>
              </a:ext>
            </a:extLst>
          </p:cNvPr>
          <p:cNvCxnSpPr/>
          <p:nvPr/>
        </p:nvCxnSpPr>
        <p:spPr>
          <a:xfrm flipV="1">
            <a:off x="2393944" y="3789840"/>
            <a:ext cx="0" cy="1033382"/>
          </a:xfrm>
          <a:prstGeom prst="straightConnector1">
            <a:avLst/>
          </a:prstGeom>
          <a:noFill/>
          <a:ln w="19046" cap="flat">
            <a:solidFill>
              <a:srgbClr val="03A1A4"/>
            </a:solidFill>
            <a:prstDash val="solid"/>
            <a:miter/>
          </a:ln>
        </p:spPr>
      </p:cxnSp>
      <p:sp>
        <p:nvSpPr>
          <p:cNvPr id="13" name="Oval 30">
            <a:extLst>
              <a:ext uri="{FF2B5EF4-FFF2-40B4-BE49-F238E27FC236}">
                <a16:creationId xmlns:a16="http://schemas.microsoft.com/office/drawing/2014/main" id="{78B7A383-54AB-493E-A8F6-854F197EA409}"/>
              </a:ext>
            </a:extLst>
          </p:cNvPr>
          <p:cNvSpPr/>
          <p:nvPr/>
        </p:nvSpPr>
        <p:spPr>
          <a:xfrm>
            <a:off x="2331829" y="4798094"/>
            <a:ext cx="124239" cy="12423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3A1A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4" name="TextBox 31">
            <a:extLst>
              <a:ext uri="{FF2B5EF4-FFF2-40B4-BE49-F238E27FC236}">
                <a16:creationId xmlns:a16="http://schemas.microsoft.com/office/drawing/2014/main" id="{BCABBC4B-DC85-413E-A898-49090CA667BD}"/>
              </a:ext>
            </a:extLst>
          </p:cNvPr>
          <p:cNvSpPr txBox="1"/>
          <p:nvPr/>
        </p:nvSpPr>
        <p:spPr>
          <a:xfrm>
            <a:off x="1636254" y="2409160"/>
            <a:ext cx="1515389" cy="1015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03A1A4"/>
                </a:solidFill>
                <a:uFillTx/>
                <a:latin typeface="Century Gothic" pitchFamily="34"/>
              </a:rPr>
              <a:t>Contexte général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03A1A4"/>
              </a:solidFill>
              <a:uFillTx/>
              <a:latin typeface="Century Gothic" pitchFamily="34"/>
            </a:endParaRPr>
          </a:p>
        </p:txBody>
      </p:sp>
      <p:sp>
        <p:nvSpPr>
          <p:cNvPr id="15" name="TextBox 32">
            <a:extLst>
              <a:ext uri="{FF2B5EF4-FFF2-40B4-BE49-F238E27FC236}">
                <a16:creationId xmlns:a16="http://schemas.microsoft.com/office/drawing/2014/main" id="{9EF69705-F233-4575-B708-100A68EBAC8E}"/>
              </a:ext>
            </a:extLst>
          </p:cNvPr>
          <p:cNvSpPr txBox="1"/>
          <p:nvPr/>
        </p:nvSpPr>
        <p:spPr>
          <a:xfrm>
            <a:off x="1331677" y="5050313"/>
            <a:ext cx="3201040" cy="13849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Présentation de l’organisme d’accueil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Présentation générale du projet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Conduite du projet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Méthodologie de travail</a:t>
            </a:r>
          </a:p>
        </p:txBody>
      </p:sp>
      <p:sp>
        <p:nvSpPr>
          <p:cNvPr id="16" name="Arc 33">
            <a:extLst>
              <a:ext uri="{FF2B5EF4-FFF2-40B4-BE49-F238E27FC236}">
                <a16:creationId xmlns:a16="http://schemas.microsoft.com/office/drawing/2014/main" id="{34275B16-7F63-4F4C-969C-3033D136DEB1}"/>
              </a:ext>
            </a:extLst>
          </p:cNvPr>
          <p:cNvSpPr/>
          <p:nvPr/>
        </p:nvSpPr>
        <p:spPr>
          <a:xfrm rot="5400013">
            <a:off x="4172790" y="2983074"/>
            <a:ext cx="919164" cy="91916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1"/>
              <a:gd name="f10" fmla="val 90"/>
              <a:gd name="f11" fmla="+- 0 0 -90"/>
              <a:gd name="f12" fmla="+- 0 0 -225"/>
              <a:gd name="f13" fmla="+- 0 0 -360"/>
              <a:gd name="f14" fmla="abs f4"/>
              <a:gd name="f15" fmla="abs f5"/>
              <a:gd name="f16" fmla="abs f6"/>
              <a:gd name="f17" fmla="+- 0 0 f7"/>
              <a:gd name="f18" fmla="+- 0 0 f10"/>
              <a:gd name="f19" fmla="*/ f11 f0 1"/>
              <a:gd name="f20" fmla="*/ f12 f0 1"/>
              <a:gd name="f21" fmla="*/ f13 f0 1"/>
              <a:gd name="f22" fmla="?: f14 f4 1"/>
              <a:gd name="f23" fmla="?: f15 f5 1"/>
              <a:gd name="f24" fmla="?: f16 f6 1"/>
              <a:gd name="f25" fmla="*/ f17 f0 1"/>
              <a:gd name="f26" fmla="*/ f18 f0 1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*/ f25 1 f3"/>
              <a:gd name="f35" fmla="*/ f26 1 f3"/>
              <a:gd name="f36" fmla="+- f27 0 f1"/>
              <a:gd name="f37" fmla="+- f28 0 f1"/>
              <a:gd name="f38" fmla="+- f29 0 f1"/>
              <a:gd name="f39" fmla="min f31 f30"/>
              <a:gd name="f40" fmla="*/ f32 1 f24"/>
              <a:gd name="f41" fmla="*/ f33 1 f24"/>
              <a:gd name="f42" fmla="+- f34 0 f1"/>
              <a:gd name="f43" fmla="+- f35 0 f1"/>
              <a:gd name="f44" fmla="val f40"/>
              <a:gd name="f45" fmla="val f41"/>
              <a:gd name="f46" fmla="+- 0 0 f42"/>
              <a:gd name="f47" fmla="+- 0 0 f43"/>
              <a:gd name="f48" fmla="+- f45 0 f7"/>
              <a:gd name="f49" fmla="+- f44 0 f7"/>
              <a:gd name="f50" fmla="+- f47 0 f46"/>
              <a:gd name="f51" fmla="+- f46 f1 0"/>
              <a:gd name="f52" fmla="+- f47 f1 0"/>
              <a:gd name="f53" fmla="+- 21600000 0 f46"/>
              <a:gd name="f54" fmla="+- f1 0 f46"/>
              <a:gd name="f55" fmla="+- 27000000 0 f46"/>
              <a:gd name="f56" fmla="+- f0 0 f46"/>
              <a:gd name="f57" fmla="+- 32400000 0 f46"/>
              <a:gd name="f58" fmla="+- f2 0 f46"/>
              <a:gd name="f59" fmla="+- 37800000 0 f46"/>
              <a:gd name="f60" fmla="*/ f48 1 2"/>
              <a:gd name="f61" fmla="*/ f49 1 2"/>
              <a:gd name="f62" fmla="+- f50 21600000 0"/>
              <a:gd name="f63" fmla="?: f54 f54 f55"/>
              <a:gd name="f64" fmla="?: f56 f56 f57"/>
              <a:gd name="f65" fmla="?: f58 f58 f59"/>
              <a:gd name="f66" fmla="*/ f51 f8 1"/>
              <a:gd name="f67" fmla="*/ f52 f8 1"/>
              <a:gd name="f68" fmla="+- f7 f60 0"/>
              <a:gd name="f69" fmla="+- f7 f61 0"/>
              <a:gd name="f70" fmla="?: f50 f50 f62"/>
              <a:gd name="f71" fmla="*/ f66 1 f0"/>
              <a:gd name="f72" fmla="*/ f67 1 f0"/>
              <a:gd name="f73" fmla="*/ f61 f39 1"/>
              <a:gd name="f74" fmla="*/ f60 f39 1"/>
              <a:gd name="f75" fmla="+- f70 0 f53"/>
              <a:gd name="f76" fmla="+- f70 0 f63"/>
              <a:gd name="f77" fmla="+- f70 0 f64"/>
              <a:gd name="f78" fmla="+- f70 0 f65"/>
              <a:gd name="f79" fmla="+- 0 0 f71"/>
              <a:gd name="f80" fmla="+- 0 0 f72"/>
              <a:gd name="f81" fmla="*/ f69 f39 1"/>
              <a:gd name="f82" fmla="*/ f68 f39 1"/>
              <a:gd name="f83" fmla="+- 0 0 f79"/>
              <a:gd name="f84" fmla="+- 0 0 f80"/>
              <a:gd name="f85" fmla="*/ f83 f0 1"/>
              <a:gd name="f86" fmla="*/ f84 f0 1"/>
              <a:gd name="f87" fmla="*/ f85 1 f8"/>
              <a:gd name="f88" fmla="*/ f86 1 f8"/>
              <a:gd name="f89" fmla="+- f87 0 f1"/>
              <a:gd name="f90" fmla="+- f88 0 f1"/>
              <a:gd name="f91" fmla="sin 1 f89"/>
              <a:gd name="f92" fmla="cos 1 f89"/>
              <a:gd name="f93" fmla="sin 1 f90"/>
              <a:gd name="f94" fmla="cos 1 f90"/>
              <a:gd name="f95" fmla="+- 0 0 f91"/>
              <a:gd name="f96" fmla="+- 0 0 f92"/>
              <a:gd name="f97" fmla="+- 0 0 f93"/>
              <a:gd name="f98" fmla="+- 0 0 f94"/>
              <a:gd name="f99" fmla="+- 0 0 f95"/>
              <a:gd name="f100" fmla="+- 0 0 f96"/>
              <a:gd name="f101" fmla="+- 0 0 f97"/>
              <a:gd name="f102" fmla="+- 0 0 f98"/>
              <a:gd name="f103" fmla="val f99"/>
              <a:gd name="f104" fmla="val f100"/>
              <a:gd name="f105" fmla="val f101"/>
              <a:gd name="f106" fmla="val f102"/>
              <a:gd name="f107" fmla="*/ f103 f61 1"/>
              <a:gd name="f108" fmla="*/ f104 f60 1"/>
              <a:gd name="f109" fmla="*/ f105 f61 1"/>
              <a:gd name="f110" fmla="*/ f106 f60 1"/>
              <a:gd name="f111" fmla="+- 0 0 f108"/>
              <a:gd name="f112" fmla="+- 0 0 f107"/>
              <a:gd name="f113" fmla="+- 0 0 f110"/>
              <a:gd name="f114" fmla="+- 0 0 f109"/>
              <a:gd name="f115" fmla="+- 0 0 f111"/>
              <a:gd name="f116" fmla="+- 0 0 f112"/>
              <a:gd name="f117" fmla="+- 0 0 f113"/>
              <a:gd name="f118" fmla="+- 0 0 f114"/>
              <a:gd name="f119" fmla="at2 f115 f116"/>
              <a:gd name="f120" fmla="at2 f117 f118"/>
              <a:gd name="f121" fmla="+- f119 f1 0"/>
              <a:gd name="f122" fmla="+- f120 f1 0"/>
              <a:gd name="f123" fmla="*/ f121 f8 1"/>
              <a:gd name="f124" fmla="*/ f122 f8 1"/>
              <a:gd name="f125" fmla="*/ f123 1 f0"/>
              <a:gd name="f126" fmla="*/ f124 1 f0"/>
              <a:gd name="f127" fmla="+- 0 0 f125"/>
              <a:gd name="f128" fmla="+- 0 0 f126"/>
              <a:gd name="f129" fmla="val f127"/>
              <a:gd name="f130" fmla="val f128"/>
              <a:gd name="f131" fmla="+- 0 0 f129"/>
              <a:gd name="f132" fmla="+- 0 0 f130"/>
              <a:gd name="f133" fmla="*/ f131 f0 1"/>
              <a:gd name="f134" fmla="*/ f132 f0 1"/>
              <a:gd name="f135" fmla="*/ f133 1 f8"/>
              <a:gd name="f136" fmla="*/ f134 1 f8"/>
              <a:gd name="f137" fmla="+- f135 0 f1"/>
              <a:gd name="f138" fmla="+- f136 0 f1"/>
              <a:gd name="f139" fmla="+- f137 f1 0"/>
              <a:gd name="f140" fmla="+- f138 f1 0"/>
              <a:gd name="f141" fmla="*/ f139 f8 1"/>
              <a:gd name="f142" fmla="*/ f140 f8 1"/>
              <a:gd name="f143" fmla="*/ f141 1 f0"/>
              <a:gd name="f144" fmla="*/ f142 1 f0"/>
              <a:gd name="f145" fmla="+- 0 0 f143"/>
              <a:gd name="f146" fmla="+- 0 0 f144"/>
              <a:gd name="f147" fmla="+- 0 0 f145"/>
              <a:gd name="f148" fmla="+- 0 0 f146"/>
              <a:gd name="f149" fmla="*/ f147 f0 1"/>
              <a:gd name="f150" fmla="*/ f148 f0 1"/>
              <a:gd name="f151" fmla="*/ f149 1 f8"/>
              <a:gd name="f152" fmla="*/ f150 1 f8"/>
              <a:gd name="f153" fmla="+- f151 0 f1"/>
              <a:gd name="f154" fmla="+- f152 0 f1"/>
              <a:gd name="f155" fmla="cos 1 f153"/>
              <a:gd name="f156" fmla="sin 1 f153"/>
              <a:gd name="f157" fmla="cos 1 f154"/>
              <a:gd name="f158" fmla="sin 1 f154"/>
              <a:gd name="f159" fmla="+- 0 0 f155"/>
              <a:gd name="f160" fmla="+- 0 0 f156"/>
              <a:gd name="f161" fmla="+- 0 0 f157"/>
              <a:gd name="f162" fmla="+- 0 0 f158"/>
              <a:gd name="f163" fmla="+- 0 0 f159"/>
              <a:gd name="f164" fmla="+- 0 0 f160"/>
              <a:gd name="f165" fmla="+- 0 0 f161"/>
              <a:gd name="f166" fmla="+- 0 0 f162"/>
              <a:gd name="f167" fmla="val f163"/>
              <a:gd name="f168" fmla="val f164"/>
              <a:gd name="f169" fmla="val f165"/>
              <a:gd name="f170" fmla="val f166"/>
              <a:gd name="f171" fmla="+- 0 0 f167"/>
              <a:gd name="f172" fmla="+- 0 0 f168"/>
              <a:gd name="f173" fmla="+- 0 0 f169"/>
              <a:gd name="f174" fmla="+- 0 0 f170"/>
              <a:gd name="f175" fmla="*/ f9 f171 1"/>
              <a:gd name="f176" fmla="*/ f9 f172 1"/>
              <a:gd name="f177" fmla="*/ f9 f173 1"/>
              <a:gd name="f178" fmla="*/ f9 f174 1"/>
              <a:gd name="f179" fmla="*/ f175 f61 1"/>
              <a:gd name="f180" fmla="*/ f176 f60 1"/>
              <a:gd name="f181" fmla="*/ f177 f61 1"/>
              <a:gd name="f182" fmla="*/ f178 f60 1"/>
              <a:gd name="f183" fmla="+- f69 f179 0"/>
              <a:gd name="f184" fmla="+- f68 f180 0"/>
              <a:gd name="f185" fmla="+- f69 f181 0"/>
              <a:gd name="f186" fmla="+- f68 f182 0"/>
              <a:gd name="f187" fmla="max f183 f185"/>
              <a:gd name="f188" fmla="max f184 f186"/>
              <a:gd name="f189" fmla="min f183 f185"/>
              <a:gd name="f190" fmla="min f184 f186"/>
              <a:gd name="f191" fmla="*/ f183 f39 1"/>
              <a:gd name="f192" fmla="*/ f184 f39 1"/>
              <a:gd name="f193" fmla="*/ f185 f39 1"/>
              <a:gd name="f194" fmla="*/ f186 f39 1"/>
              <a:gd name="f195" fmla="?: f75 f44 f187"/>
              <a:gd name="f196" fmla="?: f76 f45 f188"/>
              <a:gd name="f197" fmla="?: f77 f7 f189"/>
              <a:gd name="f198" fmla="?: f78 f7 f190"/>
              <a:gd name="f199" fmla="*/ f197 f39 1"/>
              <a:gd name="f200" fmla="*/ f198 f39 1"/>
              <a:gd name="f201" fmla="*/ f195 f39 1"/>
              <a:gd name="f202" fmla="*/ f196 f3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6">
                <a:pos x="f191" y="f192"/>
              </a:cxn>
              <a:cxn ang="f37">
                <a:pos x="f81" y="f82"/>
              </a:cxn>
              <a:cxn ang="f38">
                <a:pos x="f193" y="f194"/>
              </a:cxn>
            </a:cxnLst>
            <a:rect l="f199" t="f200" r="f201" b="f202"/>
            <a:pathLst>
              <a:path stroke="0">
                <a:moveTo>
                  <a:pt x="f191" y="f192"/>
                </a:moveTo>
                <a:arcTo wR="f73" hR="f74" stAng="f46" swAng="f70"/>
                <a:lnTo>
                  <a:pt x="f81" y="f82"/>
                </a:lnTo>
                <a:close/>
              </a:path>
              <a:path fill="none">
                <a:moveTo>
                  <a:pt x="f191" y="f192"/>
                </a:moveTo>
                <a:arcTo wR="f73" hR="f74" stAng="f46" swAng="f70"/>
              </a:path>
            </a:pathLst>
          </a:custGeom>
          <a:noFill/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7" name="Oval 34">
            <a:extLst>
              <a:ext uri="{FF2B5EF4-FFF2-40B4-BE49-F238E27FC236}">
                <a16:creationId xmlns:a16="http://schemas.microsoft.com/office/drawing/2014/main" id="{2779B2D4-DADB-449A-95E2-01B41EEBCE40}"/>
              </a:ext>
            </a:extLst>
          </p:cNvPr>
          <p:cNvSpPr/>
          <p:nvPr/>
        </p:nvSpPr>
        <p:spPr>
          <a:xfrm>
            <a:off x="4537179" y="3347398"/>
            <a:ext cx="190496" cy="19049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E952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8" name="Circle: Hollow 35">
            <a:extLst>
              <a:ext uri="{FF2B5EF4-FFF2-40B4-BE49-F238E27FC236}">
                <a16:creationId xmlns:a16="http://schemas.microsoft.com/office/drawing/2014/main" id="{E814663C-7B6A-4BC3-B24E-C108E97CDF0D}"/>
              </a:ext>
            </a:extLst>
          </p:cNvPr>
          <p:cNvSpPr/>
          <p:nvPr/>
        </p:nvSpPr>
        <p:spPr>
          <a:xfrm>
            <a:off x="4418115" y="3228334"/>
            <a:ext cx="428625" cy="42862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5281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EE952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9" name="Circle: Hollow 36">
            <a:extLst>
              <a:ext uri="{FF2B5EF4-FFF2-40B4-BE49-F238E27FC236}">
                <a16:creationId xmlns:a16="http://schemas.microsoft.com/office/drawing/2014/main" id="{FBBB875E-A1FA-4477-8438-FC57731C4232}"/>
              </a:ext>
            </a:extLst>
          </p:cNvPr>
          <p:cNvSpPr/>
          <p:nvPr/>
        </p:nvSpPr>
        <p:spPr>
          <a:xfrm>
            <a:off x="4285244" y="3095463"/>
            <a:ext cx="694367" cy="69436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2879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A6A6A6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20" name="Straight Connector 37">
            <a:extLst>
              <a:ext uri="{FF2B5EF4-FFF2-40B4-BE49-F238E27FC236}">
                <a16:creationId xmlns:a16="http://schemas.microsoft.com/office/drawing/2014/main" id="{1A088B57-FF55-40FD-AF80-85C93FE816D1}"/>
              </a:ext>
            </a:extLst>
          </p:cNvPr>
          <p:cNvCxnSpPr/>
          <p:nvPr/>
        </p:nvCxnSpPr>
        <p:spPr>
          <a:xfrm flipV="1">
            <a:off x="4632423" y="2062081"/>
            <a:ext cx="0" cy="1033382"/>
          </a:xfrm>
          <a:prstGeom prst="straightConnector1">
            <a:avLst/>
          </a:prstGeom>
          <a:noFill/>
          <a:ln w="19046" cap="flat">
            <a:solidFill>
              <a:srgbClr val="EE9524"/>
            </a:solidFill>
            <a:prstDash val="solid"/>
            <a:miter/>
          </a:ln>
        </p:spPr>
      </p:cxnSp>
      <p:sp>
        <p:nvSpPr>
          <p:cNvPr id="21" name="Oval 38">
            <a:extLst>
              <a:ext uri="{FF2B5EF4-FFF2-40B4-BE49-F238E27FC236}">
                <a16:creationId xmlns:a16="http://schemas.microsoft.com/office/drawing/2014/main" id="{4BDCC8D6-207C-4FB1-A3AF-01D48BC93B60}"/>
              </a:ext>
            </a:extLst>
          </p:cNvPr>
          <p:cNvSpPr/>
          <p:nvPr/>
        </p:nvSpPr>
        <p:spPr>
          <a:xfrm>
            <a:off x="4570308" y="2015721"/>
            <a:ext cx="124239" cy="12423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E952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2" name="TextBox 39">
            <a:extLst>
              <a:ext uri="{FF2B5EF4-FFF2-40B4-BE49-F238E27FC236}">
                <a16:creationId xmlns:a16="http://schemas.microsoft.com/office/drawing/2014/main" id="{41F239D6-4E6E-469F-B5D2-C8E9ED73CAF5}"/>
              </a:ext>
            </a:extLst>
          </p:cNvPr>
          <p:cNvSpPr txBox="1"/>
          <p:nvPr/>
        </p:nvSpPr>
        <p:spPr>
          <a:xfrm>
            <a:off x="3731821" y="3829808"/>
            <a:ext cx="1808582" cy="1015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EE9524"/>
                </a:solidFill>
                <a:uFillTx/>
                <a:latin typeface="Century Gothic" pitchFamily="34"/>
              </a:rPr>
              <a:t>Analyse et spécification des besoins</a:t>
            </a:r>
            <a:endParaRPr lang="en-US" sz="2000" b="0" i="0" u="none" strike="noStrike" kern="1200" cap="none" spc="0" baseline="0">
              <a:solidFill>
                <a:srgbClr val="EE9524"/>
              </a:solidFill>
              <a:uFillTx/>
              <a:latin typeface="Century Gothic" pitchFamily="34"/>
            </a:endParaRPr>
          </a:p>
        </p:txBody>
      </p:sp>
      <p:sp>
        <p:nvSpPr>
          <p:cNvPr id="23" name="TextBox 40">
            <a:extLst>
              <a:ext uri="{FF2B5EF4-FFF2-40B4-BE49-F238E27FC236}">
                <a16:creationId xmlns:a16="http://schemas.microsoft.com/office/drawing/2014/main" id="{62921A49-94BA-4210-A51E-37921FE654FF}"/>
              </a:ext>
            </a:extLst>
          </p:cNvPr>
          <p:cNvSpPr txBox="1"/>
          <p:nvPr/>
        </p:nvSpPr>
        <p:spPr>
          <a:xfrm>
            <a:off x="3484293" y="1373437"/>
            <a:ext cx="3201040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Analyse des besoins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Planning du projet</a:t>
            </a:r>
          </a:p>
        </p:txBody>
      </p:sp>
      <p:sp>
        <p:nvSpPr>
          <p:cNvPr id="24" name="Arc 41">
            <a:extLst>
              <a:ext uri="{FF2B5EF4-FFF2-40B4-BE49-F238E27FC236}">
                <a16:creationId xmlns:a16="http://schemas.microsoft.com/office/drawing/2014/main" id="{FF4DEC0A-D0D4-42BD-B57C-96F5C981E90D}"/>
              </a:ext>
            </a:extLst>
          </p:cNvPr>
          <p:cNvSpPr/>
          <p:nvPr/>
        </p:nvSpPr>
        <p:spPr>
          <a:xfrm>
            <a:off x="6426275" y="2983065"/>
            <a:ext cx="919164" cy="91916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1"/>
              <a:gd name="f10" fmla="val 90"/>
              <a:gd name="f11" fmla="+- 0 0 -90"/>
              <a:gd name="f12" fmla="+- 0 0 -225"/>
              <a:gd name="f13" fmla="+- 0 0 -360"/>
              <a:gd name="f14" fmla="abs f4"/>
              <a:gd name="f15" fmla="abs f5"/>
              <a:gd name="f16" fmla="abs f6"/>
              <a:gd name="f17" fmla="+- 0 0 f7"/>
              <a:gd name="f18" fmla="+- 0 0 f10"/>
              <a:gd name="f19" fmla="*/ f11 f0 1"/>
              <a:gd name="f20" fmla="*/ f12 f0 1"/>
              <a:gd name="f21" fmla="*/ f13 f0 1"/>
              <a:gd name="f22" fmla="?: f14 f4 1"/>
              <a:gd name="f23" fmla="?: f15 f5 1"/>
              <a:gd name="f24" fmla="?: f16 f6 1"/>
              <a:gd name="f25" fmla="*/ f17 f0 1"/>
              <a:gd name="f26" fmla="*/ f18 f0 1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*/ f25 1 f3"/>
              <a:gd name="f35" fmla="*/ f26 1 f3"/>
              <a:gd name="f36" fmla="+- f27 0 f1"/>
              <a:gd name="f37" fmla="+- f28 0 f1"/>
              <a:gd name="f38" fmla="+- f29 0 f1"/>
              <a:gd name="f39" fmla="min f31 f30"/>
              <a:gd name="f40" fmla="*/ f32 1 f24"/>
              <a:gd name="f41" fmla="*/ f33 1 f24"/>
              <a:gd name="f42" fmla="+- f34 0 f1"/>
              <a:gd name="f43" fmla="+- f35 0 f1"/>
              <a:gd name="f44" fmla="val f40"/>
              <a:gd name="f45" fmla="val f41"/>
              <a:gd name="f46" fmla="+- 0 0 f42"/>
              <a:gd name="f47" fmla="+- 0 0 f43"/>
              <a:gd name="f48" fmla="+- f45 0 f7"/>
              <a:gd name="f49" fmla="+- f44 0 f7"/>
              <a:gd name="f50" fmla="+- f47 0 f46"/>
              <a:gd name="f51" fmla="+- f46 f1 0"/>
              <a:gd name="f52" fmla="+- f47 f1 0"/>
              <a:gd name="f53" fmla="+- 21600000 0 f46"/>
              <a:gd name="f54" fmla="+- f1 0 f46"/>
              <a:gd name="f55" fmla="+- 27000000 0 f46"/>
              <a:gd name="f56" fmla="+- f0 0 f46"/>
              <a:gd name="f57" fmla="+- 32400000 0 f46"/>
              <a:gd name="f58" fmla="+- f2 0 f46"/>
              <a:gd name="f59" fmla="+- 37800000 0 f46"/>
              <a:gd name="f60" fmla="*/ f48 1 2"/>
              <a:gd name="f61" fmla="*/ f49 1 2"/>
              <a:gd name="f62" fmla="+- f50 21600000 0"/>
              <a:gd name="f63" fmla="?: f54 f54 f55"/>
              <a:gd name="f64" fmla="?: f56 f56 f57"/>
              <a:gd name="f65" fmla="?: f58 f58 f59"/>
              <a:gd name="f66" fmla="*/ f51 f8 1"/>
              <a:gd name="f67" fmla="*/ f52 f8 1"/>
              <a:gd name="f68" fmla="+- f7 f60 0"/>
              <a:gd name="f69" fmla="+- f7 f61 0"/>
              <a:gd name="f70" fmla="?: f50 f50 f62"/>
              <a:gd name="f71" fmla="*/ f66 1 f0"/>
              <a:gd name="f72" fmla="*/ f67 1 f0"/>
              <a:gd name="f73" fmla="*/ f61 f39 1"/>
              <a:gd name="f74" fmla="*/ f60 f39 1"/>
              <a:gd name="f75" fmla="+- f70 0 f53"/>
              <a:gd name="f76" fmla="+- f70 0 f63"/>
              <a:gd name="f77" fmla="+- f70 0 f64"/>
              <a:gd name="f78" fmla="+- f70 0 f65"/>
              <a:gd name="f79" fmla="+- 0 0 f71"/>
              <a:gd name="f80" fmla="+- 0 0 f72"/>
              <a:gd name="f81" fmla="*/ f69 f39 1"/>
              <a:gd name="f82" fmla="*/ f68 f39 1"/>
              <a:gd name="f83" fmla="+- 0 0 f79"/>
              <a:gd name="f84" fmla="+- 0 0 f80"/>
              <a:gd name="f85" fmla="*/ f83 f0 1"/>
              <a:gd name="f86" fmla="*/ f84 f0 1"/>
              <a:gd name="f87" fmla="*/ f85 1 f8"/>
              <a:gd name="f88" fmla="*/ f86 1 f8"/>
              <a:gd name="f89" fmla="+- f87 0 f1"/>
              <a:gd name="f90" fmla="+- f88 0 f1"/>
              <a:gd name="f91" fmla="sin 1 f89"/>
              <a:gd name="f92" fmla="cos 1 f89"/>
              <a:gd name="f93" fmla="sin 1 f90"/>
              <a:gd name="f94" fmla="cos 1 f90"/>
              <a:gd name="f95" fmla="+- 0 0 f91"/>
              <a:gd name="f96" fmla="+- 0 0 f92"/>
              <a:gd name="f97" fmla="+- 0 0 f93"/>
              <a:gd name="f98" fmla="+- 0 0 f94"/>
              <a:gd name="f99" fmla="+- 0 0 f95"/>
              <a:gd name="f100" fmla="+- 0 0 f96"/>
              <a:gd name="f101" fmla="+- 0 0 f97"/>
              <a:gd name="f102" fmla="+- 0 0 f98"/>
              <a:gd name="f103" fmla="val f99"/>
              <a:gd name="f104" fmla="val f100"/>
              <a:gd name="f105" fmla="val f101"/>
              <a:gd name="f106" fmla="val f102"/>
              <a:gd name="f107" fmla="*/ f103 f61 1"/>
              <a:gd name="f108" fmla="*/ f104 f60 1"/>
              <a:gd name="f109" fmla="*/ f105 f61 1"/>
              <a:gd name="f110" fmla="*/ f106 f60 1"/>
              <a:gd name="f111" fmla="+- 0 0 f108"/>
              <a:gd name="f112" fmla="+- 0 0 f107"/>
              <a:gd name="f113" fmla="+- 0 0 f110"/>
              <a:gd name="f114" fmla="+- 0 0 f109"/>
              <a:gd name="f115" fmla="+- 0 0 f111"/>
              <a:gd name="f116" fmla="+- 0 0 f112"/>
              <a:gd name="f117" fmla="+- 0 0 f113"/>
              <a:gd name="f118" fmla="+- 0 0 f114"/>
              <a:gd name="f119" fmla="at2 f115 f116"/>
              <a:gd name="f120" fmla="at2 f117 f118"/>
              <a:gd name="f121" fmla="+- f119 f1 0"/>
              <a:gd name="f122" fmla="+- f120 f1 0"/>
              <a:gd name="f123" fmla="*/ f121 f8 1"/>
              <a:gd name="f124" fmla="*/ f122 f8 1"/>
              <a:gd name="f125" fmla="*/ f123 1 f0"/>
              <a:gd name="f126" fmla="*/ f124 1 f0"/>
              <a:gd name="f127" fmla="+- 0 0 f125"/>
              <a:gd name="f128" fmla="+- 0 0 f126"/>
              <a:gd name="f129" fmla="val f127"/>
              <a:gd name="f130" fmla="val f128"/>
              <a:gd name="f131" fmla="+- 0 0 f129"/>
              <a:gd name="f132" fmla="+- 0 0 f130"/>
              <a:gd name="f133" fmla="*/ f131 f0 1"/>
              <a:gd name="f134" fmla="*/ f132 f0 1"/>
              <a:gd name="f135" fmla="*/ f133 1 f8"/>
              <a:gd name="f136" fmla="*/ f134 1 f8"/>
              <a:gd name="f137" fmla="+- f135 0 f1"/>
              <a:gd name="f138" fmla="+- f136 0 f1"/>
              <a:gd name="f139" fmla="+- f137 f1 0"/>
              <a:gd name="f140" fmla="+- f138 f1 0"/>
              <a:gd name="f141" fmla="*/ f139 f8 1"/>
              <a:gd name="f142" fmla="*/ f140 f8 1"/>
              <a:gd name="f143" fmla="*/ f141 1 f0"/>
              <a:gd name="f144" fmla="*/ f142 1 f0"/>
              <a:gd name="f145" fmla="+- 0 0 f143"/>
              <a:gd name="f146" fmla="+- 0 0 f144"/>
              <a:gd name="f147" fmla="+- 0 0 f145"/>
              <a:gd name="f148" fmla="+- 0 0 f146"/>
              <a:gd name="f149" fmla="*/ f147 f0 1"/>
              <a:gd name="f150" fmla="*/ f148 f0 1"/>
              <a:gd name="f151" fmla="*/ f149 1 f8"/>
              <a:gd name="f152" fmla="*/ f150 1 f8"/>
              <a:gd name="f153" fmla="+- f151 0 f1"/>
              <a:gd name="f154" fmla="+- f152 0 f1"/>
              <a:gd name="f155" fmla="cos 1 f153"/>
              <a:gd name="f156" fmla="sin 1 f153"/>
              <a:gd name="f157" fmla="cos 1 f154"/>
              <a:gd name="f158" fmla="sin 1 f154"/>
              <a:gd name="f159" fmla="+- 0 0 f155"/>
              <a:gd name="f160" fmla="+- 0 0 f156"/>
              <a:gd name="f161" fmla="+- 0 0 f157"/>
              <a:gd name="f162" fmla="+- 0 0 f158"/>
              <a:gd name="f163" fmla="+- 0 0 f159"/>
              <a:gd name="f164" fmla="+- 0 0 f160"/>
              <a:gd name="f165" fmla="+- 0 0 f161"/>
              <a:gd name="f166" fmla="+- 0 0 f162"/>
              <a:gd name="f167" fmla="val f163"/>
              <a:gd name="f168" fmla="val f164"/>
              <a:gd name="f169" fmla="val f165"/>
              <a:gd name="f170" fmla="val f166"/>
              <a:gd name="f171" fmla="+- 0 0 f167"/>
              <a:gd name="f172" fmla="+- 0 0 f168"/>
              <a:gd name="f173" fmla="+- 0 0 f169"/>
              <a:gd name="f174" fmla="+- 0 0 f170"/>
              <a:gd name="f175" fmla="*/ f9 f171 1"/>
              <a:gd name="f176" fmla="*/ f9 f172 1"/>
              <a:gd name="f177" fmla="*/ f9 f173 1"/>
              <a:gd name="f178" fmla="*/ f9 f174 1"/>
              <a:gd name="f179" fmla="*/ f175 f61 1"/>
              <a:gd name="f180" fmla="*/ f176 f60 1"/>
              <a:gd name="f181" fmla="*/ f177 f61 1"/>
              <a:gd name="f182" fmla="*/ f178 f60 1"/>
              <a:gd name="f183" fmla="+- f69 f179 0"/>
              <a:gd name="f184" fmla="+- f68 f180 0"/>
              <a:gd name="f185" fmla="+- f69 f181 0"/>
              <a:gd name="f186" fmla="+- f68 f182 0"/>
              <a:gd name="f187" fmla="max f183 f185"/>
              <a:gd name="f188" fmla="max f184 f186"/>
              <a:gd name="f189" fmla="min f183 f185"/>
              <a:gd name="f190" fmla="min f184 f186"/>
              <a:gd name="f191" fmla="*/ f183 f39 1"/>
              <a:gd name="f192" fmla="*/ f184 f39 1"/>
              <a:gd name="f193" fmla="*/ f185 f39 1"/>
              <a:gd name="f194" fmla="*/ f186 f39 1"/>
              <a:gd name="f195" fmla="?: f75 f44 f187"/>
              <a:gd name="f196" fmla="?: f76 f45 f188"/>
              <a:gd name="f197" fmla="?: f77 f7 f189"/>
              <a:gd name="f198" fmla="?: f78 f7 f190"/>
              <a:gd name="f199" fmla="*/ f197 f39 1"/>
              <a:gd name="f200" fmla="*/ f198 f39 1"/>
              <a:gd name="f201" fmla="*/ f195 f39 1"/>
              <a:gd name="f202" fmla="*/ f196 f3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6">
                <a:pos x="f191" y="f192"/>
              </a:cxn>
              <a:cxn ang="f37">
                <a:pos x="f81" y="f82"/>
              </a:cxn>
              <a:cxn ang="f38">
                <a:pos x="f193" y="f194"/>
              </a:cxn>
            </a:cxnLst>
            <a:rect l="f199" t="f200" r="f201" b="f202"/>
            <a:pathLst>
              <a:path stroke="0">
                <a:moveTo>
                  <a:pt x="f191" y="f192"/>
                </a:moveTo>
                <a:arcTo wR="f73" hR="f74" stAng="f46" swAng="f70"/>
                <a:lnTo>
                  <a:pt x="f81" y="f82"/>
                </a:lnTo>
                <a:close/>
              </a:path>
              <a:path fill="none">
                <a:moveTo>
                  <a:pt x="f191" y="f192"/>
                </a:moveTo>
                <a:arcTo wR="f73" hR="f74" stAng="f46" swAng="f70"/>
              </a:path>
            </a:pathLst>
          </a:custGeom>
          <a:noFill/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5" name="Oval 42">
            <a:extLst>
              <a:ext uri="{FF2B5EF4-FFF2-40B4-BE49-F238E27FC236}">
                <a16:creationId xmlns:a16="http://schemas.microsoft.com/office/drawing/2014/main" id="{C68F9730-0051-4D89-82F9-6B6CE47A6033}"/>
              </a:ext>
            </a:extLst>
          </p:cNvPr>
          <p:cNvSpPr/>
          <p:nvPr/>
        </p:nvSpPr>
        <p:spPr>
          <a:xfrm>
            <a:off x="6790608" y="3347398"/>
            <a:ext cx="190496" cy="19049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F30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6" name="Circle: Hollow 43">
            <a:extLst>
              <a:ext uri="{FF2B5EF4-FFF2-40B4-BE49-F238E27FC236}">
                <a16:creationId xmlns:a16="http://schemas.microsoft.com/office/drawing/2014/main" id="{B5C57207-169F-423C-86BD-209A874A3F10}"/>
              </a:ext>
            </a:extLst>
          </p:cNvPr>
          <p:cNvSpPr/>
          <p:nvPr/>
        </p:nvSpPr>
        <p:spPr>
          <a:xfrm>
            <a:off x="6671544" y="3228334"/>
            <a:ext cx="428625" cy="42862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5281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EF30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7" name="Circle: Hollow 44">
            <a:extLst>
              <a:ext uri="{FF2B5EF4-FFF2-40B4-BE49-F238E27FC236}">
                <a16:creationId xmlns:a16="http://schemas.microsoft.com/office/drawing/2014/main" id="{8E4A4A6F-C59A-49E8-B6EA-69F34811A7AE}"/>
              </a:ext>
            </a:extLst>
          </p:cNvPr>
          <p:cNvSpPr/>
          <p:nvPr/>
        </p:nvSpPr>
        <p:spPr>
          <a:xfrm>
            <a:off x="6538673" y="3095463"/>
            <a:ext cx="694367" cy="69436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2879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A6A6A6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28" name="Straight Connector 45">
            <a:extLst>
              <a:ext uri="{FF2B5EF4-FFF2-40B4-BE49-F238E27FC236}">
                <a16:creationId xmlns:a16="http://schemas.microsoft.com/office/drawing/2014/main" id="{240BC3B4-9F23-439B-B04B-699CAB3F5E5A}"/>
              </a:ext>
            </a:extLst>
          </p:cNvPr>
          <p:cNvCxnSpPr/>
          <p:nvPr/>
        </p:nvCxnSpPr>
        <p:spPr>
          <a:xfrm flipV="1">
            <a:off x="6885861" y="3789840"/>
            <a:ext cx="0" cy="1033382"/>
          </a:xfrm>
          <a:prstGeom prst="straightConnector1">
            <a:avLst/>
          </a:prstGeom>
          <a:noFill/>
          <a:ln w="19046" cap="flat">
            <a:solidFill>
              <a:srgbClr val="EF3078"/>
            </a:solidFill>
            <a:prstDash val="solid"/>
            <a:miter/>
          </a:ln>
        </p:spPr>
      </p:cxnSp>
      <p:sp>
        <p:nvSpPr>
          <p:cNvPr id="29" name="Oval 46">
            <a:extLst>
              <a:ext uri="{FF2B5EF4-FFF2-40B4-BE49-F238E27FC236}">
                <a16:creationId xmlns:a16="http://schemas.microsoft.com/office/drawing/2014/main" id="{867F5ABB-15B3-4AF5-B2AF-BE19CF03E11A}"/>
              </a:ext>
            </a:extLst>
          </p:cNvPr>
          <p:cNvSpPr/>
          <p:nvPr/>
        </p:nvSpPr>
        <p:spPr>
          <a:xfrm>
            <a:off x="6823737" y="4798094"/>
            <a:ext cx="124239" cy="12423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F30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0" name="TextBox 47">
            <a:extLst>
              <a:ext uri="{FF2B5EF4-FFF2-40B4-BE49-F238E27FC236}">
                <a16:creationId xmlns:a16="http://schemas.microsoft.com/office/drawing/2014/main" id="{70BD73EE-5F23-429C-8A77-30670FAB6AD4}"/>
              </a:ext>
            </a:extLst>
          </p:cNvPr>
          <p:cNvSpPr txBox="1"/>
          <p:nvPr/>
        </p:nvSpPr>
        <p:spPr>
          <a:xfrm>
            <a:off x="6021708" y="2095932"/>
            <a:ext cx="1731315" cy="1015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EF3078"/>
                </a:solidFill>
                <a:uFillTx/>
                <a:latin typeface="Century Gothic" pitchFamily="34"/>
              </a:rPr>
              <a:t>Conception génerale du projet</a:t>
            </a:r>
          </a:p>
        </p:txBody>
      </p:sp>
      <p:sp>
        <p:nvSpPr>
          <p:cNvPr id="31" name="TextBox 48">
            <a:extLst>
              <a:ext uri="{FF2B5EF4-FFF2-40B4-BE49-F238E27FC236}">
                <a16:creationId xmlns:a16="http://schemas.microsoft.com/office/drawing/2014/main" id="{A8CAD55E-7850-4243-9FD1-73CFAD846A6B}"/>
              </a:ext>
            </a:extLst>
          </p:cNvPr>
          <p:cNvSpPr txBox="1"/>
          <p:nvPr/>
        </p:nvSpPr>
        <p:spPr>
          <a:xfrm>
            <a:off x="5823584" y="5050313"/>
            <a:ext cx="3201040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Conception Générale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Diagramme des entités</a:t>
            </a:r>
          </a:p>
        </p:txBody>
      </p:sp>
      <p:sp>
        <p:nvSpPr>
          <p:cNvPr id="32" name="Arc 49">
            <a:extLst>
              <a:ext uri="{FF2B5EF4-FFF2-40B4-BE49-F238E27FC236}">
                <a16:creationId xmlns:a16="http://schemas.microsoft.com/office/drawing/2014/main" id="{10274E1D-9364-486D-B391-C2B2797751C0}"/>
              </a:ext>
            </a:extLst>
          </p:cNvPr>
          <p:cNvSpPr/>
          <p:nvPr/>
        </p:nvSpPr>
        <p:spPr>
          <a:xfrm rot="5400013">
            <a:off x="8689972" y="2983074"/>
            <a:ext cx="919164" cy="91916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1"/>
              <a:gd name="f10" fmla="val 90"/>
              <a:gd name="f11" fmla="+- 0 0 -90"/>
              <a:gd name="f12" fmla="+- 0 0 -225"/>
              <a:gd name="f13" fmla="+- 0 0 -360"/>
              <a:gd name="f14" fmla="abs f4"/>
              <a:gd name="f15" fmla="abs f5"/>
              <a:gd name="f16" fmla="abs f6"/>
              <a:gd name="f17" fmla="+- 0 0 f7"/>
              <a:gd name="f18" fmla="+- 0 0 f10"/>
              <a:gd name="f19" fmla="*/ f11 f0 1"/>
              <a:gd name="f20" fmla="*/ f12 f0 1"/>
              <a:gd name="f21" fmla="*/ f13 f0 1"/>
              <a:gd name="f22" fmla="?: f14 f4 1"/>
              <a:gd name="f23" fmla="?: f15 f5 1"/>
              <a:gd name="f24" fmla="?: f16 f6 1"/>
              <a:gd name="f25" fmla="*/ f17 f0 1"/>
              <a:gd name="f26" fmla="*/ f18 f0 1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*/ f25 1 f3"/>
              <a:gd name="f35" fmla="*/ f26 1 f3"/>
              <a:gd name="f36" fmla="+- f27 0 f1"/>
              <a:gd name="f37" fmla="+- f28 0 f1"/>
              <a:gd name="f38" fmla="+- f29 0 f1"/>
              <a:gd name="f39" fmla="min f31 f30"/>
              <a:gd name="f40" fmla="*/ f32 1 f24"/>
              <a:gd name="f41" fmla="*/ f33 1 f24"/>
              <a:gd name="f42" fmla="+- f34 0 f1"/>
              <a:gd name="f43" fmla="+- f35 0 f1"/>
              <a:gd name="f44" fmla="val f40"/>
              <a:gd name="f45" fmla="val f41"/>
              <a:gd name="f46" fmla="+- 0 0 f42"/>
              <a:gd name="f47" fmla="+- 0 0 f43"/>
              <a:gd name="f48" fmla="+- f45 0 f7"/>
              <a:gd name="f49" fmla="+- f44 0 f7"/>
              <a:gd name="f50" fmla="+- f47 0 f46"/>
              <a:gd name="f51" fmla="+- f46 f1 0"/>
              <a:gd name="f52" fmla="+- f47 f1 0"/>
              <a:gd name="f53" fmla="+- 21600000 0 f46"/>
              <a:gd name="f54" fmla="+- f1 0 f46"/>
              <a:gd name="f55" fmla="+- 27000000 0 f46"/>
              <a:gd name="f56" fmla="+- f0 0 f46"/>
              <a:gd name="f57" fmla="+- 32400000 0 f46"/>
              <a:gd name="f58" fmla="+- f2 0 f46"/>
              <a:gd name="f59" fmla="+- 37800000 0 f46"/>
              <a:gd name="f60" fmla="*/ f48 1 2"/>
              <a:gd name="f61" fmla="*/ f49 1 2"/>
              <a:gd name="f62" fmla="+- f50 21600000 0"/>
              <a:gd name="f63" fmla="?: f54 f54 f55"/>
              <a:gd name="f64" fmla="?: f56 f56 f57"/>
              <a:gd name="f65" fmla="?: f58 f58 f59"/>
              <a:gd name="f66" fmla="*/ f51 f8 1"/>
              <a:gd name="f67" fmla="*/ f52 f8 1"/>
              <a:gd name="f68" fmla="+- f7 f60 0"/>
              <a:gd name="f69" fmla="+- f7 f61 0"/>
              <a:gd name="f70" fmla="?: f50 f50 f62"/>
              <a:gd name="f71" fmla="*/ f66 1 f0"/>
              <a:gd name="f72" fmla="*/ f67 1 f0"/>
              <a:gd name="f73" fmla="*/ f61 f39 1"/>
              <a:gd name="f74" fmla="*/ f60 f39 1"/>
              <a:gd name="f75" fmla="+- f70 0 f53"/>
              <a:gd name="f76" fmla="+- f70 0 f63"/>
              <a:gd name="f77" fmla="+- f70 0 f64"/>
              <a:gd name="f78" fmla="+- f70 0 f65"/>
              <a:gd name="f79" fmla="+- 0 0 f71"/>
              <a:gd name="f80" fmla="+- 0 0 f72"/>
              <a:gd name="f81" fmla="*/ f69 f39 1"/>
              <a:gd name="f82" fmla="*/ f68 f39 1"/>
              <a:gd name="f83" fmla="+- 0 0 f79"/>
              <a:gd name="f84" fmla="+- 0 0 f80"/>
              <a:gd name="f85" fmla="*/ f83 f0 1"/>
              <a:gd name="f86" fmla="*/ f84 f0 1"/>
              <a:gd name="f87" fmla="*/ f85 1 f8"/>
              <a:gd name="f88" fmla="*/ f86 1 f8"/>
              <a:gd name="f89" fmla="+- f87 0 f1"/>
              <a:gd name="f90" fmla="+- f88 0 f1"/>
              <a:gd name="f91" fmla="sin 1 f89"/>
              <a:gd name="f92" fmla="cos 1 f89"/>
              <a:gd name="f93" fmla="sin 1 f90"/>
              <a:gd name="f94" fmla="cos 1 f90"/>
              <a:gd name="f95" fmla="+- 0 0 f91"/>
              <a:gd name="f96" fmla="+- 0 0 f92"/>
              <a:gd name="f97" fmla="+- 0 0 f93"/>
              <a:gd name="f98" fmla="+- 0 0 f94"/>
              <a:gd name="f99" fmla="+- 0 0 f95"/>
              <a:gd name="f100" fmla="+- 0 0 f96"/>
              <a:gd name="f101" fmla="+- 0 0 f97"/>
              <a:gd name="f102" fmla="+- 0 0 f98"/>
              <a:gd name="f103" fmla="val f99"/>
              <a:gd name="f104" fmla="val f100"/>
              <a:gd name="f105" fmla="val f101"/>
              <a:gd name="f106" fmla="val f102"/>
              <a:gd name="f107" fmla="*/ f103 f61 1"/>
              <a:gd name="f108" fmla="*/ f104 f60 1"/>
              <a:gd name="f109" fmla="*/ f105 f61 1"/>
              <a:gd name="f110" fmla="*/ f106 f60 1"/>
              <a:gd name="f111" fmla="+- 0 0 f108"/>
              <a:gd name="f112" fmla="+- 0 0 f107"/>
              <a:gd name="f113" fmla="+- 0 0 f110"/>
              <a:gd name="f114" fmla="+- 0 0 f109"/>
              <a:gd name="f115" fmla="+- 0 0 f111"/>
              <a:gd name="f116" fmla="+- 0 0 f112"/>
              <a:gd name="f117" fmla="+- 0 0 f113"/>
              <a:gd name="f118" fmla="+- 0 0 f114"/>
              <a:gd name="f119" fmla="at2 f115 f116"/>
              <a:gd name="f120" fmla="at2 f117 f118"/>
              <a:gd name="f121" fmla="+- f119 f1 0"/>
              <a:gd name="f122" fmla="+- f120 f1 0"/>
              <a:gd name="f123" fmla="*/ f121 f8 1"/>
              <a:gd name="f124" fmla="*/ f122 f8 1"/>
              <a:gd name="f125" fmla="*/ f123 1 f0"/>
              <a:gd name="f126" fmla="*/ f124 1 f0"/>
              <a:gd name="f127" fmla="+- 0 0 f125"/>
              <a:gd name="f128" fmla="+- 0 0 f126"/>
              <a:gd name="f129" fmla="val f127"/>
              <a:gd name="f130" fmla="val f128"/>
              <a:gd name="f131" fmla="+- 0 0 f129"/>
              <a:gd name="f132" fmla="+- 0 0 f130"/>
              <a:gd name="f133" fmla="*/ f131 f0 1"/>
              <a:gd name="f134" fmla="*/ f132 f0 1"/>
              <a:gd name="f135" fmla="*/ f133 1 f8"/>
              <a:gd name="f136" fmla="*/ f134 1 f8"/>
              <a:gd name="f137" fmla="+- f135 0 f1"/>
              <a:gd name="f138" fmla="+- f136 0 f1"/>
              <a:gd name="f139" fmla="+- f137 f1 0"/>
              <a:gd name="f140" fmla="+- f138 f1 0"/>
              <a:gd name="f141" fmla="*/ f139 f8 1"/>
              <a:gd name="f142" fmla="*/ f140 f8 1"/>
              <a:gd name="f143" fmla="*/ f141 1 f0"/>
              <a:gd name="f144" fmla="*/ f142 1 f0"/>
              <a:gd name="f145" fmla="+- 0 0 f143"/>
              <a:gd name="f146" fmla="+- 0 0 f144"/>
              <a:gd name="f147" fmla="+- 0 0 f145"/>
              <a:gd name="f148" fmla="+- 0 0 f146"/>
              <a:gd name="f149" fmla="*/ f147 f0 1"/>
              <a:gd name="f150" fmla="*/ f148 f0 1"/>
              <a:gd name="f151" fmla="*/ f149 1 f8"/>
              <a:gd name="f152" fmla="*/ f150 1 f8"/>
              <a:gd name="f153" fmla="+- f151 0 f1"/>
              <a:gd name="f154" fmla="+- f152 0 f1"/>
              <a:gd name="f155" fmla="cos 1 f153"/>
              <a:gd name="f156" fmla="sin 1 f153"/>
              <a:gd name="f157" fmla="cos 1 f154"/>
              <a:gd name="f158" fmla="sin 1 f154"/>
              <a:gd name="f159" fmla="+- 0 0 f155"/>
              <a:gd name="f160" fmla="+- 0 0 f156"/>
              <a:gd name="f161" fmla="+- 0 0 f157"/>
              <a:gd name="f162" fmla="+- 0 0 f158"/>
              <a:gd name="f163" fmla="+- 0 0 f159"/>
              <a:gd name="f164" fmla="+- 0 0 f160"/>
              <a:gd name="f165" fmla="+- 0 0 f161"/>
              <a:gd name="f166" fmla="+- 0 0 f162"/>
              <a:gd name="f167" fmla="val f163"/>
              <a:gd name="f168" fmla="val f164"/>
              <a:gd name="f169" fmla="val f165"/>
              <a:gd name="f170" fmla="val f166"/>
              <a:gd name="f171" fmla="+- 0 0 f167"/>
              <a:gd name="f172" fmla="+- 0 0 f168"/>
              <a:gd name="f173" fmla="+- 0 0 f169"/>
              <a:gd name="f174" fmla="+- 0 0 f170"/>
              <a:gd name="f175" fmla="*/ f9 f171 1"/>
              <a:gd name="f176" fmla="*/ f9 f172 1"/>
              <a:gd name="f177" fmla="*/ f9 f173 1"/>
              <a:gd name="f178" fmla="*/ f9 f174 1"/>
              <a:gd name="f179" fmla="*/ f175 f61 1"/>
              <a:gd name="f180" fmla="*/ f176 f60 1"/>
              <a:gd name="f181" fmla="*/ f177 f61 1"/>
              <a:gd name="f182" fmla="*/ f178 f60 1"/>
              <a:gd name="f183" fmla="+- f69 f179 0"/>
              <a:gd name="f184" fmla="+- f68 f180 0"/>
              <a:gd name="f185" fmla="+- f69 f181 0"/>
              <a:gd name="f186" fmla="+- f68 f182 0"/>
              <a:gd name="f187" fmla="max f183 f185"/>
              <a:gd name="f188" fmla="max f184 f186"/>
              <a:gd name="f189" fmla="min f183 f185"/>
              <a:gd name="f190" fmla="min f184 f186"/>
              <a:gd name="f191" fmla="*/ f183 f39 1"/>
              <a:gd name="f192" fmla="*/ f184 f39 1"/>
              <a:gd name="f193" fmla="*/ f185 f39 1"/>
              <a:gd name="f194" fmla="*/ f186 f39 1"/>
              <a:gd name="f195" fmla="?: f75 f44 f187"/>
              <a:gd name="f196" fmla="?: f76 f45 f188"/>
              <a:gd name="f197" fmla="?: f77 f7 f189"/>
              <a:gd name="f198" fmla="?: f78 f7 f190"/>
              <a:gd name="f199" fmla="*/ f197 f39 1"/>
              <a:gd name="f200" fmla="*/ f198 f39 1"/>
              <a:gd name="f201" fmla="*/ f195 f39 1"/>
              <a:gd name="f202" fmla="*/ f196 f3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6">
                <a:pos x="f191" y="f192"/>
              </a:cxn>
              <a:cxn ang="f37">
                <a:pos x="f81" y="f82"/>
              </a:cxn>
              <a:cxn ang="f38">
                <a:pos x="f193" y="f194"/>
              </a:cxn>
            </a:cxnLst>
            <a:rect l="f199" t="f200" r="f201" b="f202"/>
            <a:pathLst>
              <a:path stroke="0">
                <a:moveTo>
                  <a:pt x="f191" y="f192"/>
                </a:moveTo>
                <a:arcTo wR="f73" hR="f74" stAng="f46" swAng="f70"/>
                <a:lnTo>
                  <a:pt x="f81" y="f82"/>
                </a:lnTo>
                <a:close/>
              </a:path>
              <a:path fill="none">
                <a:moveTo>
                  <a:pt x="f191" y="f192"/>
                </a:moveTo>
                <a:arcTo wR="f73" hR="f74" stAng="f46" swAng="f70"/>
              </a:path>
            </a:pathLst>
          </a:custGeom>
          <a:noFill/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3" name="Oval 50">
            <a:extLst>
              <a:ext uri="{FF2B5EF4-FFF2-40B4-BE49-F238E27FC236}">
                <a16:creationId xmlns:a16="http://schemas.microsoft.com/office/drawing/2014/main" id="{C4AF8DC3-D534-4B8F-926E-CAF141821BAA}"/>
              </a:ext>
            </a:extLst>
          </p:cNvPr>
          <p:cNvSpPr/>
          <p:nvPr/>
        </p:nvSpPr>
        <p:spPr>
          <a:xfrm>
            <a:off x="9054361" y="3347398"/>
            <a:ext cx="190496" cy="19049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1C7CB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4" name="Circle: Hollow 51">
            <a:extLst>
              <a:ext uri="{FF2B5EF4-FFF2-40B4-BE49-F238E27FC236}">
                <a16:creationId xmlns:a16="http://schemas.microsoft.com/office/drawing/2014/main" id="{58D6FABC-C009-40F2-B8C6-FE994795AFEF}"/>
              </a:ext>
            </a:extLst>
          </p:cNvPr>
          <p:cNvSpPr/>
          <p:nvPr/>
        </p:nvSpPr>
        <p:spPr>
          <a:xfrm>
            <a:off x="8935297" y="3228334"/>
            <a:ext cx="428625" cy="42862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5281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1C7CB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5" name="Circle: Hollow 52">
            <a:extLst>
              <a:ext uri="{FF2B5EF4-FFF2-40B4-BE49-F238E27FC236}">
                <a16:creationId xmlns:a16="http://schemas.microsoft.com/office/drawing/2014/main" id="{06EE155E-8A24-4C62-8557-C90D434EC242}"/>
              </a:ext>
            </a:extLst>
          </p:cNvPr>
          <p:cNvSpPr/>
          <p:nvPr/>
        </p:nvSpPr>
        <p:spPr>
          <a:xfrm>
            <a:off x="8802425" y="3095463"/>
            <a:ext cx="694367" cy="69436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2879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A6A6A6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36" name="Straight Connector 53">
            <a:extLst>
              <a:ext uri="{FF2B5EF4-FFF2-40B4-BE49-F238E27FC236}">
                <a16:creationId xmlns:a16="http://schemas.microsoft.com/office/drawing/2014/main" id="{AC78C7AD-7FE6-4CD5-B1A0-CE95701D737C}"/>
              </a:ext>
            </a:extLst>
          </p:cNvPr>
          <p:cNvCxnSpPr/>
          <p:nvPr/>
        </p:nvCxnSpPr>
        <p:spPr>
          <a:xfrm flipV="1">
            <a:off x="9149605" y="2062081"/>
            <a:ext cx="0" cy="1033382"/>
          </a:xfrm>
          <a:prstGeom prst="straightConnector1">
            <a:avLst/>
          </a:prstGeom>
          <a:noFill/>
          <a:ln w="19046" cap="flat">
            <a:solidFill>
              <a:srgbClr val="1C7CBB"/>
            </a:solidFill>
            <a:prstDash val="solid"/>
            <a:miter/>
          </a:ln>
        </p:spPr>
      </p:cxnSp>
      <p:sp>
        <p:nvSpPr>
          <p:cNvPr id="37" name="Oval 54">
            <a:extLst>
              <a:ext uri="{FF2B5EF4-FFF2-40B4-BE49-F238E27FC236}">
                <a16:creationId xmlns:a16="http://schemas.microsoft.com/office/drawing/2014/main" id="{CE34AABB-E8A0-4B6B-9688-3E988F27AC4E}"/>
              </a:ext>
            </a:extLst>
          </p:cNvPr>
          <p:cNvSpPr/>
          <p:nvPr/>
        </p:nvSpPr>
        <p:spPr>
          <a:xfrm>
            <a:off x="9087490" y="2015721"/>
            <a:ext cx="124239" cy="12423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1C7CB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8" name="TextBox 55">
            <a:extLst>
              <a:ext uri="{FF2B5EF4-FFF2-40B4-BE49-F238E27FC236}">
                <a16:creationId xmlns:a16="http://schemas.microsoft.com/office/drawing/2014/main" id="{421B387E-82BB-4F74-BEEC-40048593C909}"/>
              </a:ext>
            </a:extLst>
          </p:cNvPr>
          <p:cNvSpPr txBox="1"/>
          <p:nvPr/>
        </p:nvSpPr>
        <p:spPr>
          <a:xfrm>
            <a:off x="8055187" y="3829808"/>
            <a:ext cx="2188845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1C7CBB"/>
                </a:solidFill>
                <a:uFillTx/>
                <a:latin typeface="Century Gothic" pitchFamily="34"/>
              </a:rPr>
              <a:t>Implémentation de la solution</a:t>
            </a:r>
          </a:p>
        </p:txBody>
      </p:sp>
      <p:sp>
        <p:nvSpPr>
          <p:cNvPr id="39" name="TextBox 56">
            <a:extLst>
              <a:ext uri="{FF2B5EF4-FFF2-40B4-BE49-F238E27FC236}">
                <a16:creationId xmlns:a16="http://schemas.microsoft.com/office/drawing/2014/main" id="{BBE05D97-E819-4D94-AA90-A0384F8BC2E1}"/>
              </a:ext>
            </a:extLst>
          </p:cNvPr>
          <p:cNvSpPr txBox="1"/>
          <p:nvPr/>
        </p:nvSpPr>
        <p:spPr>
          <a:xfrm>
            <a:off x="8001475" y="1237481"/>
            <a:ext cx="3201040" cy="73866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 dirty="0">
                <a:solidFill>
                  <a:srgbClr val="000000"/>
                </a:solidFill>
                <a:uFillTx/>
                <a:latin typeface="Century Gothic" pitchFamily="34"/>
              </a:rPr>
              <a:t>Architecture technique du </a:t>
            </a:r>
            <a:r>
              <a:rPr lang="en-US" sz="1400" b="0" i="0" u="none" strike="noStrike" kern="1200" cap="none" spc="0" baseline="0" dirty="0" err="1">
                <a:solidFill>
                  <a:srgbClr val="000000"/>
                </a:solidFill>
                <a:uFillTx/>
                <a:latin typeface="Century Gothic" pitchFamily="34"/>
              </a:rPr>
              <a:t>système</a:t>
            </a:r>
            <a:endParaRPr lang="en-US" sz="1400" b="0" i="0" u="none" strike="noStrike" kern="1200" cap="none" spc="0" baseline="0" dirty="0">
              <a:solidFill>
                <a:srgbClr val="000000"/>
              </a:solidFill>
              <a:uFillTx/>
              <a:latin typeface="Century Gothic" pitchFamily="34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 dirty="0" err="1">
                <a:solidFill>
                  <a:srgbClr val="000000"/>
                </a:solidFill>
                <a:uFillTx/>
                <a:latin typeface="Century Gothic" pitchFamily="34"/>
              </a:rPr>
              <a:t>Implémentation</a:t>
            </a:r>
            <a:r>
              <a:rPr lang="en-US" sz="1400" b="0" i="0" u="none" strike="noStrike" kern="1200" cap="none" spc="0" baseline="0" dirty="0">
                <a:solidFill>
                  <a:srgbClr val="000000"/>
                </a:solidFill>
                <a:uFillTx/>
                <a:latin typeface="Century Gothic" pitchFamily="34"/>
              </a:rPr>
              <a:t> &amp; tests</a:t>
            </a:r>
          </a:p>
        </p:txBody>
      </p:sp>
      <p:cxnSp>
        <p:nvCxnSpPr>
          <p:cNvPr id="40" name="Straight Connector 65">
            <a:extLst>
              <a:ext uri="{FF2B5EF4-FFF2-40B4-BE49-F238E27FC236}">
                <a16:creationId xmlns:a16="http://schemas.microsoft.com/office/drawing/2014/main" id="{FFB4E258-8462-495F-A0C1-25473CF5172B}"/>
              </a:ext>
            </a:extLst>
          </p:cNvPr>
          <p:cNvCxnSpPr/>
          <p:nvPr/>
        </p:nvCxnSpPr>
        <p:spPr>
          <a:xfrm>
            <a:off x="1435425" y="6513810"/>
            <a:ext cx="2048868" cy="0"/>
          </a:xfrm>
          <a:prstGeom prst="straightConnector1">
            <a:avLst/>
          </a:prstGeom>
          <a:noFill/>
          <a:ln w="19046" cap="flat">
            <a:solidFill>
              <a:srgbClr val="03A1A4"/>
            </a:solidFill>
            <a:prstDash val="solid"/>
            <a:miter/>
          </a:ln>
        </p:spPr>
      </p:cxnSp>
      <p:cxnSp>
        <p:nvCxnSpPr>
          <p:cNvPr id="41" name="Straight Connector 66">
            <a:extLst>
              <a:ext uri="{FF2B5EF4-FFF2-40B4-BE49-F238E27FC236}">
                <a16:creationId xmlns:a16="http://schemas.microsoft.com/office/drawing/2014/main" id="{6BA92976-C015-4315-92A6-E1E7DAEF62DD}"/>
              </a:ext>
            </a:extLst>
          </p:cNvPr>
          <p:cNvCxnSpPr/>
          <p:nvPr/>
        </p:nvCxnSpPr>
        <p:spPr>
          <a:xfrm>
            <a:off x="5915372" y="5659706"/>
            <a:ext cx="2048869" cy="0"/>
          </a:xfrm>
          <a:prstGeom prst="straightConnector1">
            <a:avLst/>
          </a:prstGeom>
          <a:noFill/>
          <a:ln w="19046" cap="flat">
            <a:solidFill>
              <a:srgbClr val="EF3078"/>
            </a:solidFill>
            <a:prstDash val="solid"/>
            <a:miter/>
          </a:ln>
        </p:spPr>
      </p:cxnSp>
      <p:cxnSp>
        <p:nvCxnSpPr>
          <p:cNvPr id="42" name="Straight Connector 68">
            <a:extLst>
              <a:ext uri="{FF2B5EF4-FFF2-40B4-BE49-F238E27FC236}">
                <a16:creationId xmlns:a16="http://schemas.microsoft.com/office/drawing/2014/main" id="{6509620E-5681-40CD-9A38-A54F5071480E}"/>
              </a:ext>
            </a:extLst>
          </p:cNvPr>
          <p:cNvCxnSpPr/>
          <p:nvPr/>
        </p:nvCxnSpPr>
        <p:spPr>
          <a:xfrm>
            <a:off x="3591735" y="1282647"/>
            <a:ext cx="2048869" cy="0"/>
          </a:xfrm>
          <a:prstGeom prst="straightConnector1">
            <a:avLst/>
          </a:prstGeom>
          <a:noFill/>
          <a:ln w="19046" cap="flat">
            <a:solidFill>
              <a:srgbClr val="EE9524"/>
            </a:solidFill>
            <a:prstDash val="solid"/>
            <a:miter/>
          </a:ln>
        </p:spPr>
      </p:cxnSp>
      <p:cxnSp>
        <p:nvCxnSpPr>
          <p:cNvPr id="43" name="Straight Connector 69">
            <a:extLst>
              <a:ext uri="{FF2B5EF4-FFF2-40B4-BE49-F238E27FC236}">
                <a16:creationId xmlns:a16="http://schemas.microsoft.com/office/drawing/2014/main" id="{B95CF2B9-E2A7-4584-A58D-A2AEA6BE7497}"/>
              </a:ext>
            </a:extLst>
          </p:cNvPr>
          <p:cNvCxnSpPr/>
          <p:nvPr/>
        </p:nvCxnSpPr>
        <p:spPr>
          <a:xfrm>
            <a:off x="8111797" y="1146690"/>
            <a:ext cx="2048869" cy="0"/>
          </a:xfrm>
          <a:prstGeom prst="straightConnector1">
            <a:avLst/>
          </a:prstGeom>
          <a:noFill/>
          <a:ln w="19046" cap="flat">
            <a:solidFill>
              <a:srgbClr val="1C7CBB"/>
            </a:solidFill>
            <a:prstDash val="solid"/>
            <a:miter/>
          </a:ln>
        </p:spPr>
      </p:cxnSp>
      <p:sp>
        <p:nvSpPr>
          <p:cNvPr id="44" name="Arc 71">
            <a:extLst>
              <a:ext uri="{FF2B5EF4-FFF2-40B4-BE49-F238E27FC236}">
                <a16:creationId xmlns:a16="http://schemas.microsoft.com/office/drawing/2014/main" id="{1E6A52C1-080D-4071-AAF7-9AB92E1166A1}"/>
              </a:ext>
            </a:extLst>
          </p:cNvPr>
          <p:cNvSpPr/>
          <p:nvPr/>
        </p:nvSpPr>
        <p:spPr>
          <a:xfrm>
            <a:off x="1930142" y="2983065"/>
            <a:ext cx="919164" cy="91916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1"/>
              <a:gd name="f10" fmla="val 90"/>
              <a:gd name="f11" fmla="+- 0 0 -90"/>
              <a:gd name="f12" fmla="+- 0 0 -225"/>
              <a:gd name="f13" fmla="+- 0 0 -360"/>
              <a:gd name="f14" fmla="abs f4"/>
              <a:gd name="f15" fmla="abs f5"/>
              <a:gd name="f16" fmla="abs f6"/>
              <a:gd name="f17" fmla="+- 0 0 f7"/>
              <a:gd name="f18" fmla="+- 0 0 f10"/>
              <a:gd name="f19" fmla="*/ f11 f0 1"/>
              <a:gd name="f20" fmla="*/ f12 f0 1"/>
              <a:gd name="f21" fmla="*/ f13 f0 1"/>
              <a:gd name="f22" fmla="?: f14 f4 1"/>
              <a:gd name="f23" fmla="?: f15 f5 1"/>
              <a:gd name="f24" fmla="?: f16 f6 1"/>
              <a:gd name="f25" fmla="*/ f17 f0 1"/>
              <a:gd name="f26" fmla="*/ f18 f0 1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*/ f25 1 f3"/>
              <a:gd name="f35" fmla="*/ f26 1 f3"/>
              <a:gd name="f36" fmla="+- f27 0 f1"/>
              <a:gd name="f37" fmla="+- f28 0 f1"/>
              <a:gd name="f38" fmla="+- f29 0 f1"/>
              <a:gd name="f39" fmla="min f31 f30"/>
              <a:gd name="f40" fmla="*/ f32 1 f24"/>
              <a:gd name="f41" fmla="*/ f33 1 f24"/>
              <a:gd name="f42" fmla="+- f34 0 f1"/>
              <a:gd name="f43" fmla="+- f35 0 f1"/>
              <a:gd name="f44" fmla="val f40"/>
              <a:gd name="f45" fmla="val f41"/>
              <a:gd name="f46" fmla="+- 0 0 f42"/>
              <a:gd name="f47" fmla="+- 0 0 f43"/>
              <a:gd name="f48" fmla="+- f45 0 f7"/>
              <a:gd name="f49" fmla="+- f44 0 f7"/>
              <a:gd name="f50" fmla="+- f47 0 f46"/>
              <a:gd name="f51" fmla="+- f46 f1 0"/>
              <a:gd name="f52" fmla="+- f47 f1 0"/>
              <a:gd name="f53" fmla="+- 21600000 0 f46"/>
              <a:gd name="f54" fmla="+- f1 0 f46"/>
              <a:gd name="f55" fmla="+- 27000000 0 f46"/>
              <a:gd name="f56" fmla="+- f0 0 f46"/>
              <a:gd name="f57" fmla="+- 32400000 0 f46"/>
              <a:gd name="f58" fmla="+- f2 0 f46"/>
              <a:gd name="f59" fmla="+- 37800000 0 f46"/>
              <a:gd name="f60" fmla="*/ f48 1 2"/>
              <a:gd name="f61" fmla="*/ f49 1 2"/>
              <a:gd name="f62" fmla="+- f50 21600000 0"/>
              <a:gd name="f63" fmla="?: f54 f54 f55"/>
              <a:gd name="f64" fmla="?: f56 f56 f57"/>
              <a:gd name="f65" fmla="?: f58 f58 f59"/>
              <a:gd name="f66" fmla="*/ f51 f8 1"/>
              <a:gd name="f67" fmla="*/ f52 f8 1"/>
              <a:gd name="f68" fmla="+- f7 f60 0"/>
              <a:gd name="f69" fmla="+- f7 f61 0"/>
              <a:gd name="f70" fmla="?: f50 f50 f62"/>
              <a:gd name="f71" fmla="*/ f66 1 f0"/>
              <a:gd name="f72" fmla="*/ f67 1 f0"/>
              <a:gd name="f73" fmla="*/ f61 f39 1"/>
              <a:gd name="f74" fmla="*/ f60 f39 1"/>
              <a:gd name="f75" fmla="+- f70 0 f53"/>
              <a:gd name="f76" fmla="+- f70 0 f63"/>
              <a:gd name="f77" fmla="+- f70 0 f64"/>
              <a:gd name="f78" fmla="+- f70 0 f65"/>
              <a:gd name="f79" fmla="+- 0 0 f71"/>
              <a:gd name="f80" fmla="+- 0 0 f72"/>
              <a:gd name="f81" fmla="*/ f69 f39 1"/>
              <a:gd name="f82" fmla="*/ f68 f39 1"/>
              <a:gd name="f83" fmla="+- 0 0 f79"/>
              <a:gd name="f84" fmla="+- 0 0 f80"/>
              <a:gd name="f85" fmla="*/ f83 f0 1"/>
              <a:gd name="f86" fmla="*/ f84 f0 1"/>
              <a:gd name="f87" fmla="*/ f85 1 f8"/>
              <a:gd name="f88" fmla="*/ f86 1 f8"/>
              <a:gd name="f89" fmla="+- f87 0 f1"/>
              <a:gd name="f90" fmla="+- f88 0 f1"/>
              <a:gd name="f91" fmla="sin 1 f89"/>
              <a:gd name="f92" fmla="cos 1 f89"/>
              <a:gd name="f93" fmla="sin 1 f90"/>
              <a:gd name="f94" fmla="cos 1 f90"/>
              <a:gd name="f95" fmla="+- 0 0 f91"/>
              <a:gd name="f96" fmla="+- 0 0 f92"/>
              <a:gd name="f97" fmla="+- 0 0 f93"/>
              <a:gd name="f98" fmla="+- 0 0 f94"/>
              <a:gd name="f99" fmla="+- 0 0 f95"/>
              <a:gd name="f100" fmla="+- 0 0 f96"/>
              <a:gd name="f101" fmla="+- 0 0 f97"/>
              <a:gd name="f102" fmla="+- 0 0 f98"/>
              <a:gd name="f103" fmla="val f99"/>
              <a:gd name="f104" fmla="val f100"/>
              <a:gd name="f105" fmla="val f101"/>
              <a:gd name="f106" fmla="val f102"/>
              <a:gd name="f107" fmla="*/ f103 f61 1"/>
              <a:gd name="f108" fmla="*/ f104 f60 1"/>
              <a:gd name="f109" fmla="*/ f105 f61 1"/>
              <a:gd name="f110" fmla="*/ f106 f60 1"/>
              <a:gd name="f111" fmla="+- 0 0 f108"/>
              <a:gd name="f112" fmla="+- 0 0 f107"/>
              <a:gd name="f113" fmla="+- 0 0 f110"/>
              <a:gd name="f114" fmla="+- 0 0 f109"/>
              <a:gd name="f115" fmla="+- 0 0 f111"/>
              <a:gd name="f116" fmla="+- 0 0 f112"/>
              <a:gd name="f117" fmla="+- 0 0 f113"/>
              <a:gd name="f118" fmla="+- 0 0 f114"/>
              <a:gd name="f119" fmla="at2 f115 f116"/>
              <a:gd name="f120" fmla="at2 f117 f118"/>
              <a:gd name="f121" fmla="+- f119 f1 0"/>
              <a:gd name="f122" fmla="+- f120 f1 0"/>
              <a:gd name="f123" fmla="*/ f121 f8 1"/>
              <a:gd name="f124" fmla="*/ f122 f8 1"/>
              <a:gd name="f125" fmla="*/ f123 1 f0"/>
              <a:gd name="f126" fmla="*/ f124 1 f0"/>
              <a:gd name="f127" fmla="+- 0 0 f125"/>
              <a:gd name="f128" fmla="+- 0 0 f126"/>
              <a:gd name="f129" fmla="val f127"/>
              <a:gd name="f130" fmla="val f128"/>
              <a:gd name="f131" fmla="+- 0 0 f129"/>
              <a:gd name="f132" fmla="+- 0 0 f130"/>
              <a:gd name="f133" fmla="*/ f131 f0 1"/>
              <a:gd name="f134" fmla="*/ f132 f0 1"/>
              <a:gd name="f135" fmla="*/ f133 1 f8"/>
              <a:gd name="f136" fmla="*/ f134 1 f8"/>
              <a:gd name="f137" fmla="+- f135 0 f1"/>
              <a:gd name="f138" fmla="+- f136 0 f1"/>
              <a:gd name="f139" fmla="+- f137 f1 0"/>
              <a:gd name="f140" fmla="+- f138 f1 0"/>
              <a:gd name="f141" fmla="*/ f139 f8 1"/>
              <a:gd name="f142" fmla="*/ f140 f8 1"/>
              <a:gd name="f143" fmla="*/ f141 1 f0"/>
              <a:gd name="f144" fmla="*/ f142 1 f0"/>
              <a:gd name="f145" fmla="+- 0 0 f143"/>
              <a:gd name="f146" fmla="+- 0 0 f144"/>
              <a:gd name="f147" fmla="+- 0 0 f145"/>
              <a:gd name="f148" fmla="+- 0 0 f146"/>
              <a:gd name="f149" fmla="*/ f147 f0 1"/>
              <a:gd name="f150" fmla="*/ f148 f0 1"/>
              <a:gd name="f151" fmla="*/ f149 1 f8"/>
              <a:gd name="f152" fmla="*/ f150 1 f8"/>
              <a:gd name="f153" fmla="+- f151 0 f1"/>
              <a:gd name="f154" fmla="+- f152 0 f1"/>
              <a:gd name="f155" fmla="cos 1 f153"/>
              <a:gd name="f156" fmla="sin 1 f153"/>
              <a:gd name="f157" fmla="cos 1 f154"/>
              <a:gd name="f158" fmla="sin 1 f154"/>
              <a:gd name="f159" fmla="+- 0 0 f155"/>
              <a:gd name="f160" fmla="+- 0 0 f156"/>
              <a:gd name="f161" fmla="+- 0 0 f157"/>
              <a:gd name="f162" fmla="+- 0 0 f158"/>
              <a:gd name="f163" fmla="+- 0 0 f159"/>
              <a:gd name="f164" fmla="+- 0 0 f160"/>
              <a:gd name="f165" fmla="+- 0 0 f161"/>
              <a:gd name="f166" fmla="+- 0 0 f162"/>
              <a:gd name="f167" fmla="val f163"/>
              <a:gd name="f168" fmla="val f164"/>
              <a:gd name="f169" fmla="val f165"/>
              <a:gd name="f170" fmla="val f166"/>
              <a:gd name="f171" fmla="+- 0 0 f167"/>
              <a:gd name="f172" fmla="+- 0 0 f168"/>
              <a:gd name="f173" fmla="+- 0 0 f169"/>
              <a:gd name="f174" fmla="+- 0 0 f170"/>
              <a:gd name="f175" fmla="*/ f9 f171 1"/>
              <a:gd name="f176" fmla="*/ f9 f172 1"/>
              <a:gd name="f177" fmla="*/ f9 f173 1"/>
              <a:gd name="f178" fmla="*/ f9 f174 1"/>
              <a:gd name="f179" fmla="*/ f175 f61 1"/>
              <a:gd name="f180" fmla="*/ f176 f60 1"/>
              <a:gd name="f181" fmla="*/ f177 f61 1"/>
              <a:gd name="f182" fmla="*/ f178 f60 1"/>
              <a:gd name="f183" fmla="+- f69 f179 0"/>
              <a:gd name="f184" fmla="+- f68 f180 0"/>
              <a:gd name="f185" fmla="+- f69 f181 0"/>
              <a:gd name="f186" fmla="+- f68 f182 0"/>
              <a:gd name="f187" fmla="max f183 f185"/>
              <a:gd name="f188" fmla="max f184 f186"/>
              <a:gd name="f189" fmla="min f183 f185"/>
              <a:gd name="f190" fmla="min f184 f186"/>
              <a:gd name="f191" fmla="*/ f183 f39 1"/>
              <a:gd name="f192" fmla="*/ f184 f39 1"/>
              <a:gd name="f193" fmla="*/ f185 f39 1"/>
              <a:gd name="f194" fmla="*/ f186 f39 1"/>
              <a:gd name="f195" fmla="?: f75 f44 f187"/>
              <a:gd name="f196" fmla="?: f76 f45 f188"/>
              <a:gd name="f197" fmla="?: f77 f7 f189"/>
              <a:gd name="f198" fmla="?: f78 f7 f190"/>
              <a:gd name="f199" fmla="*/ f197 f39 1"/>
              <a:gd name="f200" fmla="*/ f198 f39 1"/>
              <a:gd name="f201" fmla="*/ f195 f39 1"/>
              <a:gd name="f202" fmla="*/ f196 f3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6">
                <a:pos x="f191" y="f192"/>
              </a:cxn>
              <a:cxn ang="f37">
                <a:pos x="f81" y="f82"/>
              </a:cxn>
              <a:cxn ang="f38">
                <a:pos x="f193" y="f194"/>
              </a:cxn>
            </a:cxnLst>
            <a:rect l="f199" t="f200" r="f201" b="f202"/>
            <a:pathLst>
              <a:path stroke="0">
                <a:moveTo>
                  <a:pt x="f191" y="f192"/>
                </a:moveTo>
                <a:arcTo wR="f73" hR="f74" stAng="f46" swAng="f70"/>
                <a:lnTo>
                  <a:pt x="f81" y="f82"/>
                </a:lnTo>
                <a:close/>
              </a:path>
              <a:path fill="none">
                <a:moveTo>
                  <a:pt x="f191" y="f192"/>
                </a:moveTo>
                <a:arcTo wR="f73" hR="f74" stAng="f46" swAng="f70"/>
              </a:path>
            </a:pathLst>
          </a:custGeom>
          <a:noFill/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6282438-A0DB-4FF3-9DE4-C25E19689878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0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5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0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5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0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9500"/>
                            </p:stCondLst>
                            <p:childTnLst>
                              <p:par>
                                <p:cTn id="1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4000"/>
                            </p:stCondLst>
                            <p:childTnLst>
                              <p:par>
                                <p:cTn id="1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4500"/>
                            </p:stCondLst>
                            <p:childTnLst>
                              <p:par>
                                <p:cTn id="1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5000"/>
                            </p:stCondLst>
                            <p:childTnLst>
                              <p:par>
                                <p:cTn id="2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5500"/>
                            </p:stCondLst>
                            <p:childTnLst>
                              <p:par>
                                <p:cTn id="2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16000"/>
                            </p:stCondLst>
                            <p:childTnLst>
                              <p:par>
                                <p:cTn id="2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4" grpId="0"/>
      <p:bldP spid="15" grpId="0"/>
      <p:bldP spid="16" grpId="0" animBg="1"/>
      <p:bldP spid="17" grpId="0" animBg="1"/>
      <p:bldP spid="18" grpId="0" animBg="1"/>
      <p:bldP spid="19" grpId="0" animBg="1"/>
      <p:bldP spid="21" grpId="0" animBg="1"/>
      <p:bldP spid="22" grpId="0"/>
      <p:bldP spid="23" grpId="0"/>
      <p:bldP spid="24" grpId="0" animBg="1"/>
      <p:bldP spid="25" grpId="0" animBg="1"/>
      <p:bldP spid="26" grpId="0" animBg="1"/>
      <p:bldP spid="27" grpId="0" animBg="1"/>
      <p:bldP spid="29" grpId="0" animBg="1"/>
      <p:bldP spid="30" grpId="0"/>
      <p:bldP spid="31" grpId="0"/>
      <p:bldP spid="32" grpId="0" animBg="1"/>
      <p:bldP spid="33" grpId="0" animBg="1"/>
      <p:bldP spid="34" grpId="0" animBg="1"/>
      <p:bldP spid="35" grpId="0" animBg="1"/>
      <p:bldP spid="37" grpId="0" animBg="1"/>
      <p:bldP spid="38" grpId="0"/>
      <p:bldP spid="39" grpId="0"/>
      <p:bldP spid="4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bg>
      <p:bgPr>
        <a:blipFill>
          <a:blip r:embed="rId3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000AC5EB-1616-4ED9-8B52-BA0CA2C1D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000D5809-80B7-436A-A817-ECCB4C183D0F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0CFF8E-B4D2-49EF-870C-B7DDE97CB772}"/>
              </a:ext>
            </a:extLst>
          </p:cNvPr>
          <p:cNvSpPr txBox="1"/>
          <p:nvPr/>
        </p:nvSpPr>
        <p:spPr>
          <a:xfrm>
            <a:off x="7143740" y="1508476"/>
            <a:ext cx="4152903" cy="19205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8FAADC"/>
                </a:solidFill>
                <a:uFillTx/>
                <a:latin typeface="Calibri Light"/>
              </a:rPr>
              <a:t>01 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8FAADC"/>
                </a:solidFill>
                <a:uFillTx/>
                <a:latin typeface="Calibri Light"/>
              </a:rPr>
              <a:t>Contexte</a:t>
            </a:r>
            <a:r>
              <a:rPr lang="en-US" sz="4400" b="0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8FAADC"/>
                </a:solidFill>
                <a:uFillTx/>
                <a:latin typeface="Calibri Light"/>
              </a:rPr>
              <a:t> </a:t>
            </a:r>
            <a:r>
              <a:rPr lang="en-US" sz="4400" b="0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8FAADC"/>
                </a:solidFill>
                <a:uFillTx/>
                <a:latin typeface="Calibri Light"/>
              </a:rPr>
              <a:t>général</a:t>
            </a:r>
            <a:endParaRPr lang="en-US" sz="4400" b="0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8FAADC"/>
              </a:solidFill>
              <a:uFillTx/>
              <a:latin typeface="Calibri Light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400" b="0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0000"/>
              </a:solidFill>
              <a:uFillTx/>
              <a:latin typeface="Calibri Light"/>
            </a:endParaRPr>
          </a:p>
        </p:txBody>
      </p: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29C22DB4-110D-4C5D-A555-E410F9956C3A}"/>
              </a:ext>
            </a:extLst>
          </p:cNvPr>
          <p:cNvCxnSpPr/>
          <p:nvPr/>
        </p:nvCxnSpPr>
        <p:spPr>
          <a:xfrm>
            <a:off x="9220196" y="1800718"/>
            <a:ext cx="2971800" cy="0"/>
          </a:xfrm>
          <a:prstGeom prst="straightConnector1">
            <a:avLst/>
          </a:prstGeom>
          <a:noFill/>
          <a:ln w="101598" cap="flat">
            <a:solidFill>
              <a:srgbClr val="4472C4"/>
            </a:solidFill>
            <a:prstDash val="solid"/>
            <a:miter/>
          </a:ln>
        </p:spPr>
      </p:cxnSp>
      <p:pic>
        <p:nvPicPr>
          <p:cNvPr id="6" name="Picture 14">
            <a:extLst>
              <a:ext uri="{FF2B5EF4-FFF2-40B4-BE49-F238E27FC236}">
                <a16:creationId xmlns:a16="http://schemas.microsoft.com/office/drawing/2014/main" id="{DD907E79-2462-4BE6-9166-3EDA22E17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04" y="2873831"/>
            <a:ext cx="9502636" cy="3984168"/>
          </a:xfrm>
          <a:prstGeom prst="rect">
            <a:avLst/>
          </a:prstGeom>
          <a:noFill/>
          <a:ln cap="flat">
            <a:noFill/>
          </a:ln>
          <a:effectLst>
            <a:outerShdw dist="50804" dir="5400000" algn="tl">
              <a:srgbClr val="000000">
                <a:alpha val="8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F457493-2A08-4F23-811B-517DEF814A16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4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5FCDE06F-C352-4F9A-AC43-2BEA2B4D7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9507B3BA-AC60-4917-9ACD-D943DC13197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0011394-09EA-4485-8DDE-463E47670CBF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9E02ACB-888C-40CD-8E5D-1D69919DFE5B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1.1 :  Présentation de l’organisme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975ED5-3805-4EA2-B97E-F290263B6B4D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Présentation du groupe OCP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EF491D24-9B8F-432F-8D0D-AAD10AC75E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348"/>
          <a:stretch>
            <a:fillRect/>
          </a:stretch>
        </p:blipFill>
        <p:spPr>
          <a:xfrm>
            <a:off x="0" y="2540002"/>
            <a:ext cx="12191996" cy="431799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CB61FF6-8AC5-41CE-B793-28915FDDA8D9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A677442F-7C17-49BB-9A68-51DA69969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6A85575D-2724-46B9-95DF-D9356F3EB43B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A17F888-C33B-47DF-B9AA-A348CB542C6C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9D4A2E5-7570-42B1-8BF9-B7BC2EAEDC6E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1.1 :  Présentation de l’organisme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A22DB-611A-4DB3-A06C-6494E30186D4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Structure de </a:t>
            </a:r>
            <a:r>
              <a:rPr lang="fr-FR" sz="3200" b="1" i="0" u="none" strike="noStrike" kern="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</a:t>
            </a: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igital Office</a:t>
            </a:r>
          </a:p>
        </p:txBody>
      </p:sp>
      <p:grpSp>
        <p:nvGrpSpPr>
          <p:cNvPr id="7" name="Group 40">
            <a:extLst>
              <a:ext uri="{FF2B5EF4-FFF2-40B4-BE49-F238E27FC236}">
                <a16:creationId xmlns:a16="http://schemas.microsoft.com/office/drawing/2014/main" id="{7593B8C7-F95B-40FA-A453-7F0320378610}"/>
              </a:ext>
            </a:extLst>
          </p:cNvPr>
          <p:cNvGrpSpPr/>
          <p:nvPr/>
        </p:nvGrpSpPr>
        <p:grpSpPr>
          <a:xfrm>
            <a:off x="1117597" y="2420553"/>
            <a:ext cx="9956801" cy="3668473"/>
            <a:chOff x="1117597" y="2420553"/>
            <a:chExt cx="9956801" cy="366847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CD6533D-7861-48A5-8236-FB0E806219FC}"/>
                </a:ext>
              </a:extLst>
            </p:cNvPr>
            <p:cNvSpPr/>
            <p:nvPr/>
          </p:nvSpPr>
          <p:spPr>
            <a:xfrm>
              <a:off x="4516121" y="2420553"/>
              <a:ext cx="3159764" cy="673931"/>
            </a:xfrm>
            <a:prstGeom prst="rect">
              <a:avLst/>
            </a:prstGeom>
            <a:solidFill>
              <a:srgbClr val="70AD47"/>
            </a:solidFill>
            <a:ln w="12701" cap="flat">
              <a:solidFill>
                <a:srgbClr val="507E32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Digital Office</a:t>
              </a:r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50808328-31DB-4F44-9F1F-3FEA45212080}"/>
                </a:ext>
              </a:extLst>
            </p:cNvPr>
            <p:cNvSpPr/>
            <p:nvPr/>
          </p:nvSpPr>
          <p:spPr>
            <a:xfrm>
              <a:off x="7914634" y="3281452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Data Planning &amp; PMO </a:t>
              </a:r>
            </a:p>
          </p:txBody>
        </p:sp>
        <p:sp>
          <p:nvSpPr>
            <p:cNvPr id="10" name="Rectangle 12">
              <a:extLst>
                <a:ext uri="{FF2B5EF4-FFF2-40B4-BE49-F238E27FC236}">
                  <a16:creationId xmlns:a16="http://schemas.microsoft.com/office/drawing/2014/main" id="{BA0E8DA3-2A0A-4DF2-BC6A-916C18A39D11}"/>
                </a:ext>
              </a:extLst>
            </p:cNvPr>
            <p:cNvSpPr/>
            <p:nvPr/>
          </p:nvSpPr>
          <p:spPr>
            <a:xfrm>
              <a:off x="7914634" y="4019546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Business Architecture </a:t>
              </a:r>
            </a:p>
          </p:txBody>
        </p:sp>
        <p:sp>
          <p:nvSpPr>
            <p:cNvPr id="11" name="Rectangle 13">
              <a:extLst>
                <a:ext uri="{FF2B5EF4-FFF2-40B4-BE49-F238E27FC236}">
                  <a16:creationId xmlns:a16="http://schemas.microsoft.com/office/drawing/2014/main" id="{6276CD4E-9372-4488-8C4D-631988247CCD}"/>
                </a:ext>
              </a:extLst>
            </p:cNvPr>
            <p:cNvSpPr/>
            <p:nvPr/>
          </p:nvSpPr>
          <p:spPr>
            <a:xfrm>
              <a:off x="1117597" y="3653869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Digital Innovation &amp; Change Officers </a:t>
              </a:r>
            </a:p>
          </p:txBody>
        </p:sp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206F8D3A-F880-4F05-8EB3-2C148390BBA3}"/>
                </a:ext>
              </a:extLst>
            </p:cNvPr>
            <p:cNvSpPr/>
            <p:nvPr/>
          </p:nvSpPr>
          <p:spPr>
            <a:xfrm>
              <a:off x="7914634" y="5411346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Data Management </a:t>
              </a:r>
            </a:p>
          </p:txBody>
        </p:sp>
        <p:sp>
          <p:nvSpPr>
            <p:cNvPr id="13" name="Rectangle 15">
              <a:extLst>
                <a:ext uri="{FF2B5EF4-FFF2-40B4-BE49-F238E27FC236}">
                  <a16:creationId xmlns:a16="http://schemas.microsoft.com/office/drawing/2014/main" id="{3595B7E2-E140-4668-81A9-AD1636DECEA6}"/>
                </a:ext>
              </a:extLst>
            </p:cNvPr>
            <p:cNvSpPr/>
            <p:nvPr/>
          </p:nvSpPr>
          <p:spPr>
            <a:xfrm>
              <a:off x="4516121" y="5415095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Systèmes d’Information </a:t>
              </a:r>
            </a:p>
          </p:txBody>
        </p:sp>
        <p:sp>
          <p:nvSpPr>
            <p:cNvPr id="14" name="Rectangle 16">
              <a:extLst>
                <a:ext uri="{FF2B5EF4-FFF2-40B4-BE49-F238E27FC236}">
                  <a16:creationId xmlns:a16="http://schemas.microsoft.com/office/drawing/2014/main" id="{8BD828B4-5B1B-4456-ABD5-8E2C218526B5}"/>
                </a:ext>
              </a:extLst>
            </p:cNvPr>
            <p:cNvSpPr/>
            <p:nvPr/>
          </p:nvSpPr>
          <p:spPr>
            <a:xfrm>
              <a:off x="1117597" y="5415095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Digital Factory </a:t>
              </a:r>
            </a:p>
          </p:txBody>
        </p:sp>
        <p:cxnSp>
          <p:nvCxnSpPr>
            <p:cNvPr id="15" name="Straight Connector 18">
              <a:extLst>
                <a:ext uri="{FF2B5EF4-FFF2-40B4-BE49-F238E27FC236}">
                  <a16:creationId xmlns:a16="http://schemas.microsoft.com/office/drawing/2014/main" id="{C3A75017-4FAB-45DB-876F-D48E32DDDB69}"/>
                </a:ext>
              </a:extLst>
            </p:cNvPr>
            <p:cNvCxnSpPr>
              <a:stCxn id="8" idx="2"/>
              <a:endCxn id="13" idx="0"/>
            </p:cNvCxnSpPr>
            <p:nvPr/>
          </p:nvCxnSpPr>
          <p:spPr>
            <a:xfrm>
              <a:off x="6096003" y="3094484"/>
              <a:ext cx="0" cy="2320611"/>
            </a:xfrm>
            <a:prstGeom prst="straightConnector1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16" name="Connector: Elbow 20">
              <a:extLst>
                <a:ext uri="{FF2B5EF4-FFF2-40B4-BE49-F238E27FC236}">
                  <a16:creationId xmlns:a16="http://schemas.microsoft.com/office/drawing/2014/main" id="{EFFBB055-BAFE-499D-BC63-DCA8233AD243}"/>
                </a:ext>
              </a:extLst>
            </p:cNvPr>
            <p:cNvCxnSpPr>
              <a:endCxn id="9" idx="1"/>
            </p:cNvCxnSpPr>
            <p:nvPr/>
          </p:nvCxnSpPr>
          <p:spPr>
            <a:xfrm flipV="1">
              <a:off x="6095984" y="3618417"/>
              <a:ext cx="1818650" cy="384487"/>
            </a:xfrm>
            <a:prstGeom prst="bentConnector3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17" name="Connector: Elbow 23">
              <a:extLst>
                <a:ext uri="{FF2B5EF4-FFF2-40B4-BE49-F238E27FC236}">
                  <a16:creationId xmlns:a16="http://schemas.microsoft.com/office/drawing/2014/main" id="{43F20EA6-29AE-4112-8A9E-F80B4F8DEC0D}"/>
                </a:ext>
              </a:extLst>
            </p:cNvPr>
            <p:cNvCxnSpPr>
              <a:endCxn id="10" idx="1"/>
            </p:cNvCxnSpPr>
            <p:nvPr/>
          </p:nvCxnSpPr>
          <p:spPr>
            <a:xfrm>
              <a:off x="6095984" y="4002904"/>
              <a:ext cx="1818650" cy="353608"/>
            </a:xfrm>
            <a:prstGeom prst="bentConnector3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18" name="Straight Connector 28">
              <a:extLst>
                <a:ext uri="{FF2B5EF4-FFF2-40B4-BE49-F238E27FC236}">
                  <a16:creationId xmlns:a16="http://schemas.microsoft.com/office/drawing/2014/main" id="{53839FD1-1C48-4B32-9695-1C4F496E8715}"/>
                </a:ext>
              </a:extLst>
            </p:cNvPr>
            <p:cNvCxnSpPr>
              <a:endCxn id="11" idx="3"/>
            </p:cNvCxnSpPr>
            <p:nvPr/>
          </p:nvCxnSpPr>
          <p:spPr>
            <a:xfrm flipH="1" flipV="1">
              <a:off x="4277362" y="3990834"/>
              <a:ext cx="1818622" cy="12070"/>
            </a:xfrm>
            <a:prstGeom prst="straightConnector1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19" name="Connector: Elbow 30">
              <a:extLst>
                <a:ext uri="{FF2B5EF4-FFF2-40B4-BE49-F238E27FC236}">
                  <a16:creationId xmlns:a16="http://schemas.microsoft.com/office/drawing/2014/main" id="{06DA430D-3362-43FE-AB53-3C115D54F6E7}"/>
                </a:ext>
              </a:extLst>
            </p:cNvPr>
            <p:cNvCxnSpPr>
              <a:cxnSpLocks/>
              <a:stCxn id="14" idx="0"/>
              <a:endCxn id="14" idx="0"/>
            </p:cNvCxnSpPr>
            <p:nvPr/>
          </p:nvCxnSpPr>
          <p:spPr>
            <a:xfrm rot="5400000" flipH="1" flipV="1">
              <a:off x="2697479" y="5415095"/>
              <a:ext cx="12700" cy="12700"/>
            </a:xfrm>
            <a:prstGeom prst="bentConnector3">
              <a:avLst>
                <a:gd name="adj1" fmla="val 1800000"/>
              </a:avLst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20" name="Connector: Elbow 32">
              <a:extLst>
                <a:ext uri="{FF2B5EF4-FFF2-40B4-BE49-F238E27FC236}">
                  <a16:creationId xmlns:a16="http://schemas.microsoft.com/office/drawing/2014/main" id="{4F2BF4BC-8373-4A49-AD02-3B2F91F9C15E}"/>
                </a:ext>
              </a:extLst>
            </p:cNvPr>
            <p:cNvCxnSpPr>
              <a:stCxn id="12" idx="0"/>
            </p:cNvCxnSpPr>
            <p:nvPr/>
          </p:nvCxnSpPr>
          <p:spPr>
            <a:xfrm rot="5399996" flipH="1">
              <a:off x="9486296" y="5419576"/>
              <a:ext cx="22796" cy="6355"/>
            </a:xfrm>
            <a:prstGeom prst="bentConnector3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21" name="Straight Connector 38">
              <a:extLst>
                <a:ext uri="{FF2B5EF4-FFF2-40B4-BE49-F238E27FC236}">
                  <a16:creationId xmlns:a16="http://schemas.microsoft.com/office/drawing/2014/main" id="{6C3D2F54-F5DA-4132-BE5A-92997DFA6323}"/>
                </a:ext>
              </a:extLst>
            </p:cNvPr>
            <p:cNvCxnSpPr/>
            <p:nvPr/>
          </p:nvCxnSpPr>
          <p:spPr>
            <a:xfrm>
              <a:off x="2697479" y="5181237"/>
              <a:ext cx="6803383" cy="0"/>
            </a:xfrm>
            <a:prstGeom prst="straightConnector1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</p:grpSp>
      <p:cxnSp>
        <p:nvCxnSpPr>
          <p:cNvPr id="22" name="Connector: Elbow 30">
            <a:extLst>
              <a:ext uri="{FF2B5EF4-FFF2-40B4-BE49-F238E27FC236}">
                <a16:creationId xmlns:a16="http://schemas.microsoft.com/office/drawing/2014/main" id="{F29398FE-291B-42B7-9F3B-6010CBDCAA8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521258" y="5399543"/>
            <a:ext cx="12700" cy="12700"/>
          </a:xfrm>
          <a:prstGeom prst="bentConnector3">
            <a:avLst>
              <a:gd name="adj1" fmla="val 1800000"/>
            </a:avLst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F0A9A4A9-7DCE-4B58-9151-97537604CB5E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3FEFC5FA-C404-418E-B4CF-E05A3905E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3F07EB26-9C46-4FC3-8323-FE069B012D8F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C989827-A8E6-4137-8D68-4554D02EFD2D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216922E-DF29-4B00-8D81-0FD9DE8C1618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1.1 :  Présentation de l’organisme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42B913-53CE-4970-BE51-58AC22E28C91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La Digital Factory de </a:t>
            </a:r>
            <a:r>
              <a:rPr lang="es-ES" sz="3200" b="1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l’OCP</a:t>
            </a:r>
            <a:endParaRPr lang="fr-FR" sz="3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6E497866-21FD-4DED-8929-176C9A155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826" y="2880744"/>
            <a:ext cx="5356335" cy="232883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CE71CFD-AACF-43C3-8493-32888DD9C5D2}"/>
              </a:ext>
            </a:extLst>
          </p:cNvPr>
          <p:cNvSpPr/>
          <p:nvPr/>
        </p:nvSpPr>
        <p:spPr>
          <a:xfrm>
            <a:off x="6380482" y="1950716"/>
            <a:ext cx="5506717" cy="970663"/>
          </a:xfrm>
          <a:prstGeom prst="rect">
            <a:avLst/>
          </a:prstGeom>
          <a:solidFill>
            <a:srgbClr val="00000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Développer des solutions numérique innovantes pour soutenir les activités et les opérations d’OCP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B3DE1A-8D76-4911-97CC-EF7730B1B8F5}"/>
              </a:ext>
            </a:extLst>
          </p:cNvPr>
          <p:cNvSpPr/>
          <p:nvPr/>
        </p:nvSpPr>
        <p:spPr>
          <a:xfrm>
            <a:off x="6380482" y="3040983"/>
            <a:ext cx="5506717" cy="970663"/>
          </a:xfrm>
          <a:prstGeom prst="rect">
            <a:avLst/>
          </a:prstGeom>
          <a:solidFill>
            <a:srgbClr val="00000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Développer les meilleurs talents numérique dans les régions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E23AC1-7B72-44F1-B680-C3CA83DA1784}"/>
              </a:ext>
            </a:extLst>
          </p:cNvPr>
          <p:cNvSpPr/>
          <p:nvPr/>
        </p:nvSpPr>
        <p:spPr>
          <a:xfrm>
            <a:off x="6380482" y="4131240"/>
            <a:ext cx="5506717" cy="970663"/>
          </a:xfrm>
          <a:prstGeom prst="rect">
            <a:avLst/>
          </a:prstGeom>
          <a:solidFill>
            <a:srgbClr val="00000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Codifiez ses processus et partagez-les au  sein du groupe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F97E3A-8BA9-4596-82FF-0EAD9BFB3394}"/>
              </a:ext>
            </a:extLst>
          </p:cNvPr>
          <p:cNvSpPr/>
          <p:nvPr/>
        </p:nvSpPr>
        <p:spPr>
          <a:xfrm>
            <a:off x="6380482" y="5221507"/>
            <a:ext cx="5506717" cy="970663"/>
          </a:xfrm>
          <a:prstGeom prst="rect">
            <a:avLst/>
          </a:prstGeom>
          <a:solidFill>
            <a:srgbClr val="00000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Jouer un rôle structurant dans le développement de l’ecosystème numérique maroco-africain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140A4D-F6FF-43EF-B33D-84610693A7DE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-0.23333 -0.00324 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6" grpId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D1F54EEA-5A01-4505-BB07-78FA2F197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891FC83F-04F7-42EE-8905-59FA7FE1F54F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2D3640D-3DDD-4E5F-8ED4-76B339EEA5DB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7E2295F-198B-4B2F-BDBC-8A5019F0A2B5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1.2 :  Présentation générale du projet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CA3EA0-2F7C-418C-8011-935B2F1856B5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Présentation du projet de fin d’études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753A18-DECF-479F-9D18-4DDA4CA3654A}"/>
              </a:ext>
            </a:extLst>
          </p:cNvPr>
          <p:cNvSpPr/>
          <p:nvPr/>
        </p:nvSpPr>
        <p:spPr>
          <a:xfrm>
            <a:off x="870844" y="2030506"/>
            <a:ext cx="10666732" cy="453737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Mine </a:t>
            </a:r>
            <a:r>
              <a:rPr lang="fr-FR" sz="32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mrah</a:t>
            </a:r>
            <a:r>
              <a:rPr lang="fr-F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fr-FR" sz="32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lahrach</a:t>
            </a:r>
            <a:endParaRPr lang="fr-FR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D783C2-2F70-4678-B5D5-BAE89E2F50CB}"/>
              </a:ext>
            </a:extLst>
          </p:cNvPr>
          <p:cNvSpPr/>
          <p:nvPr/>
        </p:nvSpPr>
        <p:spPr>
          <a:xfrm>
            <a:off x="1057274" y="2231418"/>
            <a:ext cx="5073405" cy="191616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Zone Nord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2AD5DD-CA1A-49E9-AF92-AD949171A8BE}"/>
              </a:ext>
            </a:extLst>
          </p:cNvPr>
          <p:cNvSpPr/>
          <p:nvPr/>
        </p:nvSpPr>
        <p:spPr>
          <a:xfrm>
            <a:off x="1057274" y="4398701"/>
            <a:ext cx="5073405" cy="191616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Zone West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D59F52-1600-4D2F-879A-EBAF46C14848}"/>
              </a:ext>
            </a:extLst>
          </p:cNvPr>
          <p:cNvSpPr/>
          <p:nvPr/>
        </p:nvSpPr>
        <p:spPr>
          <a:xfrm>
            <a:off x="6247749" y="4398701"/>
            <a:ext cx="5073405" cy="191616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Zone Sud</a:t>
            </a:r>
          </a:p>
          <a:p>
            <a:pPr algn="ctr"/>
            <a:endParaRPr lang="fr-FR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CF9C7BF-3D81-4939-8A9D-CE67E96A9FFF}"/>
              </a:ext>
            </a:extLst>
          </p:cNvPr>
          <p:cNvSpPr/>
          <p:nvPr/>
        </p:nvSpPr>
        <p:spPr>
          <a:xfrm>
            <a:off x="6247750" y="2231418"/>
            <a:ext cx="5073405" cy="191616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Zone Est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84903B-04BF-4284-BDD4-509F857BAA64}"/>
              </a:ext>
            </a:extLst>
          </p:cNvPr>
          <p:cNvSpPr/>
          <p:nvPr/>
        </p:nvSpPr>
        <p:spPr>
          <a:xfrm>
            <a:off x="1985919" y="2846343"/>
            <a:ext cx="3518257" cy="13471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Tranchée 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FA6A5A-66AC-48F9-B49F-4A4996B0AF3D}"/>
              </a:ext>
            </a:extLst>
          </p:cNvPr>
          <p:cNvSpPr/>
          <p:nvPr/>
        </p:nvSpPr>
        <p:spPr>
          <a:xfrm>
            <a:off x="1985919" y="4437899"/>
            <a:ext cx="3518257" cy="13471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Tranchée B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D19342-86A4-4E4B-A070-67D5AE543DC0}"/>
              </a:ext>
            </a:extLst>
          </p:cNvPr>
          <p:cNvSpPr/>
          <p:nvPr/>
        </p:nvSpPr>
        <p:spPr>
          <a:xfrm>
            <a:off x="6818182" y="2846343"/>
            <a:ext cx="3518257" cy="29387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Tranchée C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E14D89F-BF0E-4BC4-A8D3-B370C7DCE0A2}"/>
              </a:ext>
            </a:extLst>
          </p:cNvPr>
          <p:cNvSpPr/>
          <p:nvPr/>
        </p:nvSpPr>
        <p:spPr>
          <a:xfrm>
            <a:off x="6979037" y="3112353"/>
            <a:ext cx="3131939" cy="69147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Sortie 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96EDB3-E7A2-421F-8358-BDAAC8B0B319}"/>
              </a:ext>
            </a:extLst>
          </p:cNvPr>
          <p:cNvSpPr/>
          <p:nvPr/>
        </p:nvSpPr>
        <p:spPr>
          <a:xfrm>
            <a:off x="6979037" y="3912508"/>
            <a:ext cx="3131939" cy="69147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Sortie B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0EAB006-2E16-499A-A76F-E79DF3B88BF3}"/>
              </a:ext>
            </a:extLst>
          </p:cNvPr>
          <p:cNvSpPr/>
          <p:nvPr/>
        </p:nvSpPr>
        <p:spPr>
          <a:xfrm>
            <a:off x="6979038" y="4738037"/>
            <a:ext cx="3131939" cy="69147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Sortie C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E6BDDC5-1436-4C59-9950-A96B6C7E64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523" y="4412628"/>
            <a:ext cx="1447596" cy="80134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663B47A-CF68-4082-B275-76F90ACCCA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279" y="3752913"/>
            <a:ext cx="1092202" cy="91069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79F6B88-0136-4700-8E0F-C90A67DED6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515" y="2893904"/>
            <a:ext cx="1290182" cy="95112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789D6ED6-A13A-4AE5-951B-7B3780675677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7037E-6 L 0.21211 0.18842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9" y="9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" presetClass="exit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9" grpId="0" animBg="1"/>
      <p:bldP spid="19" grpId="1" animBg="1"/>
      <p:bldP spid="20" grpId="0" animBg="1"/>
      <p:bldP spid="20" grpId="1" animBg="1"/>
      <p:bldP spid="20" grpId="2" animBg="1"/>
      <p:bldP spid="20" grpId="3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5429</TotalTime>
  <Words>1340</Words>
  <Application>Microsoft Office PowerPoint</Application>
  <PresentationFormat>Widescreen</PresentationFormat>
  <Paragraphs>280</Paragraphs>
  <Slides>33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Bahnschrift SemiLight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ELBAGHAZAOUI Bahaa Eddine</dc:creator>
  <cp:lastModifiedBy>ELBAGHAZAOUI Bahaa Eddine</cp:lastModifiedBy>
  <cp:revision>100</cp:revision>
  <dcterms:created xsi:type="dcterms:W3CDTF">2019-06-10T09:55:12Z</dcterms:created>
  <dcterms:modified xsi:type="dcterms:W3CDTF">2019-06-20T12:30:49Z</dcterms:modified>
</cp:coreProperties>
</file>